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24"/>
  </p:handoutMasterIdLst>
  <p:sldIdLst>
    <p:sldId id="3163" r:id="rId3"/>
    <p:sldId id="3238" r:id="rId5"/>
    <p:sldId id="3262" r:id="rId6"/>
    <p:sldId id="3165" r:id="rId7"/>
    <p:sldId id="3263" r:id="rId8"/>
    <p:sldId id="3283" r:id="rId9"/>
    <p:sldId id="3264" r:id="rId10"/>
    <p:sldId id="3267" r:id="rId11"/>
    <p:sldId id="3266" r:id="rId12"/>
    <p:sldId id="3092" r:id="rId13"/>
    <p:sldId id="3265" r:id="rId14"/>
    <p:sldId id="3252" r:id="rId15"/>
    <p:sldId id="3273" r:id="rId16"/>
    <p:sldId id="3274" r:id="rId17"/>
    <p:sldId id="3275" r:id="rId18"/>
    <p:sldId id="3277" r:id="rId19"/>
    <p:sldId id="3240" r:id="rId20"/>
    <p:sldId id="3278" r:id="rId21"/>
    <p:sldId id="3280" r:id="rId22"/>
    <p:sldId id="3282" r:id="rId23"/>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A1AA"/>
    <a:srgbClr val="FFFFFF"/>
    <a:srgbClr val="0FC7D3"/>
    <a:srgbClr val="53CECF"/>
    <a:srgbClr val="53CDCE"/>
    <a:srgbClr val="55CFD1"/>
    <a:srgbClr val="54CFD0"/>
    <a:srgbClr val="113A52"/>
    <a:srgbClr val="6B1686"/>
    <a:srgbClr val="00B3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1" autoAdjust="0"/>
    <p:restoredTop sz="92986" autoAdjust="0"/>
  </p:normalViewPr>
  <p:slideViewPr>
    <p:cSldViewPr>
      <p:cViewPr>
        <p:scale>
          <a:sx n="100" d="100"/>
          <a:sy n="100" d="100"/>
        </p:scale>
        <p:origin x="-72" y="216"/>
      </p:cViewPr>
      <p:guideLst>
        <p:guide orient="horz" pos="412"/>
        <p:guide orient="horz" pos="939"/>
        <p:guide pos="3614"/>
        <p:guide pos="687"/>
        <p:guide pos="4793"/>
        <p:guide pos="1262"/>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42C365-2C4B-4CAD-99FB-797CB63032C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B670F4-4CE5-4B71-B8F0-FBD6EC88DF8D}"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B670F4-4CE5-4B71-B8F0-FBD6EC88DF8D}"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B670F4-4CE5-4B71-B8F0-FBD6EC88DF8D}"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B670F4-4CE5-4B71-B8F0-FBD6EC88DF8D}"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B670F4-4CE5-4B71-B8F0-FBD6EC88DF8D}"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42C365-2C4B-4CAD-99FB-797CB63032C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53" y="199"/>
            <a:ext cx="12858044" cy="7232253"/>
          </a:xfrm>
          <a:prstGeom prst="rect">
            <a:avLst/>
          </a:prstGeom>
          <a:blipFill dpi="0" rotWithShape="1">
            <a:blip r:embed="rId1" cstate="print"/>
            <a:srcRect/>
            <a:stretch>
              <a:fillRect/>
            </a:stretch>
          </a:blipFill>
          <a:ln w="0">
            <a:noFill/>
            <a:prstDash val="solid"/>
            <a:miter lim="800000"/>
          </a:ln>
        </p:spPr>
        <p:txBody>
          <a:bodyPr vert="horz" wrap="square" lIns="128573" tIns="64286" rIns="128573" bIns="64286" numCol="1" anchor="t" anchorCtr="0" compatLnSpc="1"/>
          <a:lstStyle/>
          <a:p>
            <a:endParaRPr lang="zh-CN" altLang="en-US" sz="2000"/>
          </a:p>
        </p:txBody>
      </p:sp>
      <p:sp>
        <p:nvSpPr>
          <p:cNvPr id="5" name="矩形 4"/>
          <p:cNvSpPr/>
          <p:nvPr/>
        </p:nvSpPr>
        <p:spPr>
          <a:xfrm>
            <a:off x="0" y="2671802"/>
            <a:ext cx="12858750" cy="1888133"/>
          </a:xfrm>
          <a:prstGeom prst="rect">
            <a:avLst/>
          </a:prstGeom>
          <a:solidFill>
            <a:srgbClr val="0FC7D3">
              <a:alpha val="5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3776936" y="2924909"/>
            <a:ext cx="4968551" cy="10153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rgbClr val="FEFEFE"/>
                </a:solidFill>
                <a:effectLst>
                  <a:outerShdw blurRad="38100" dist="38100" dir="2700000" algn="tl">
                    <a:srgbClr val="000000">
                      <a:alpha val="43137"/>
                    </a:srgbClr>
                  </a:outerShdw>
                </a:effectLst>
                <a:uFillTx/>
                <a:latin typeface="汉仪雅酷黑 85W" panose="020B0904020202020204" charset="-122"/>
                <a:ea typeface="汉仪雅酷黑 85W" panose="020B0904020202020204" charset="-122"/>
                <a:cs typeface="Arial" panose="020B0604020202020204" pitchFamily="34" charset="0"/>
              </a:rPr>
              <a:t>影视色彩</a:t>
            </a:r>
            <a:endParaRPr lang="zh-CN" altLang="en-US" sz="6600" b="1" dirty="0">
              <a:solidFill>
                <a:srgbClr val="FEFEFE"/>
              </a:solidFill>
              <a:effectLst>
                <a:outerShdw blurRad="38100" dist="38100" dir="2700000" algn="tl">
                  <a:srgbClr val="000000">
                    <a:alpha val="43137"/>
                  </a:srgbClr>
                </a:outerShdw>
              </a:effectLst>
              <a:uFillTx/>
              <a:latin typeface="汉仪雅酷黑 85W" panose="020B0904020202020204" charset="-122"/>
              <a:ea typeface="汉仪雅酷黑 85W" panose="020B0904020202020204" charset="-122"/>
              <a:cs typeface="Arial" panose="020B0604020202020204" pitchFamily="34" charset="0"/>
            </a:endParaRPr>
          </a:p>
        </p:txBody>
      </p:sp>
      <p:sp>
        <p:nvSpPr>
          <p:cNvPr id="8" name="矩形 259"/>
          <p:cNvSpPr>
            <a:spLocks noChangeArrowheads="1"/>
          </p:cNvSpPr>
          <p:nvPr/>
        </p:nvSpPr>
        <p:spPr bwMode="auto">
          <a:xfrm>
            <a:off x="4433570" y="3940175"/>
            <a:ext cx="2784475" cy="43053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dirty="0" smtClean="0">
                <a:solidFill>
                  <a:schemeClr val="bg1"/>
                </a:solidFill>
                <a:effectLst>
                  <a:outerShdw blurRad="38100" dist="38100" dir="2700000" algn="tl">
                    <a:srgbClr val="000000">
                      <a:alpha val="43137"/>
                    </a:srgbClr>
                  </a:outerShdw>
                </a:effectLst>
                <a:latin typeface="汉仪雅酷黑 85W" panose="020B0904020202020204" charset="-122"/>
                <a:ea typeface="汉仪雅酷黑 85W" panose="020B0904020202020204" charset="-122"/>
                <a:cs typeface="汉仪雅酷黑 85W" panose="020B0904020202020204" charset="-122"/>
              </a:rPr>
              <a:t>          </a:t>
            </a:r>
            <a:r>
              <a:rPr sz="2800" dirty="0">
                <a:solidFill>
                  <a:schemeClr val="bg1"/>
                </a:solidFill>
                <a:effectLst>
                  <a:outerShdw blurRad="38100" dist="38100" dir="2700000" algn="tl">
                    <a:srgbClr val="000000">
                      <a:alpha val="43137"/>
                    </a:srgbClr>
                  </a:outerShdw>
                </a:effectLst>
                <a:latin typeface="汉仪雅酷黑 85W" panose="020B0904020202020204" charset="-122"/>
                <a:ea typeface="汉仪雅酷黑 85W" panose="020B0904020202020204" charset="-122"/>
                <a:cs typeface="汉仪雅酷黑 85W" panose="020B0904020202020204" charset="-122"/>
              </a:rPr>
              <a:t>第</a:t>
            </a:r>
            <a:r>
              <a:rPr lang="zh-CN" sz="2800" dirty="0">
                <a:solidFill>
                  <a:schemeClr val="bg1"/>
                </a:solidFill>
                <a:effectLst>
                  <a:outerShdw blurRad="38100" dist="38100" dir="2700000" algn="tl">
                    <a:srgbClr val="000000">
                      <a:alpha val="43137"/>
                    </a:srgbClr>
                  </a:outerShdw>
                </a:effectLst>
                <a:latin typeface="汉仪雅酷黑 85W" panose="020B0904020202020204" charset="-122"/>
                <a:ea typeface="汉仪雅酷黑 85W" panose="020B0904020202020204" charset="-122"/>
                <a:cs typeface="汉仪雅酷黑 85W" panose="020B0904020202020204" charset="-122"/>
              </a:rPr>
              <a:t>四</a:t>
            </a:r>
            <a:r>
              <a:rPr sz="2800" dirty="0">
                <a:solidFill>
                  <a:schemeClr val="bg1"/>
                </a:solidFill>
                <a:effectLst>
                  <a:outerShdw blurRad="38100" dist="38100" dir="2700000" algn="tl">
                    <a:srgbClr val="000000">
                      <a:alpha val="43137"/>
                    </a:srgbClr>
                  </a:outerShdw>
                </a:effectLst>
                <a:latin typeface="汉仪雅酷黑 85W" panose="020B0904020202020204" charset="-122"/>
                <a:ea typeface="汉仪雅酷黑 85W" panose="020B0904020202020204" charset="-122"/>
                <a:cs typeface="汉仪雅酷黑 85W" panose="020B0904020202020204" charset="-122"/>
              </a:rPr>
              <a:t>章 </a:t>
            </a:r>
            <a:endParaRPr sz="2800" dirty="0">
              <a:solidFill>
                <a:schemeClr val="bg1"/>
              </a:solidFill>
              <a:effectLst>
                <a:outerShdw blurRad="38100" dist="38100" dir="2700000" algn="tl">
                  <a:srgbClr val="000000">
                    <a:alpha val="43137"/>
                  </a:srgbClr>
                </a:outerShdw>
              </a:effectLst>
              <a:latin typeface="汉仪雅酷黑 85W" panose="020B0904020202020204" charset="-122"/>
              <a:ea typeface="汉仪雅酷黑 85W" panose="020B0904020202020204" charset="-122"/>
              <a:cs typeface="汉仪雅酷黑 85W" panose="020B0904020202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7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7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00125" y="949960"/>
            <a:ext cx="11544935" cy="1630045"/>
          </a:xfrm>
          <a:prstGeom prst="rect">
            <a:avLst/>
          </a:prstGeom>
          <a:noFill/>
          <a:ln w="9525">
            <a:noFill/>
          </a:ln>
        </p:spPr>
        <p:txBody>
          <a:bodyPr wrap="square">
            <a:spAutoFit/>
          </a:bodyPr>
          <a:p>
            <a:pPr marL="0" indent="0" eaLnBrk="1" latinLnBrk="0" hangingPunct="1"/>
            <a:r>
              <a:rPr lang="zh-CN" sz="2000" b="1">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距离的变化</a:t>
            </a:r>
            <a:r>
              <a:rPr lang="zh-CN" sz="16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：剧中物体与光源的位置变化,会使得物体的光线色彩也随之改变,以白炽灯为例,随着剧中物体离光源的位置发生越来越远的变化,在画面中,物体的受光面会呈现由黄色像橙色再向偏红色来变化。在我的剪辑作品“2010年上海世博会广告-豌豆篇”中的镜头里，同一个场景中，人物处于场景不同光线位置，所反映出来的镜头肤色有明显的变化，画面中的光源是顶光，也就是从天花板上面投射下的光源，人物坐在光源下，所以我们看到人物脸上大部分面积是偏黄色（如图4-2-2），由于人物走动了以后，远离了画面中心的主光源，这时候，人物的肤色发生了变化，整体脸色就偏红了。</a:t>
            </a:r>
            <a:endParaRPr lang="zh-CN" sz="16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endParaRPr>
          </a:p>
        </p:txBody>
      </p:sp>
      <p:pic>
        <p:nvPicPr>
          <p:cNvPr id="2" name="图片 1"/>
          <p:cNvPicPr/>
          <p:nvPr/>
        </p:nvPicPr>
        <p:blipFill>
          <a:blip r:embed="rId1"/>
          <a:stretch>
            <a:fillRect/>
          </a:stretch>
        </p:blipFill>
        <p:spPr>
          <a:xfrm>
            <a:off x="1000125" y="2901950"/>
            <a:ext cx="5273040" cy="2926080"/>
          </a:xfrm>
          <a:prstGeom prst="rect">
            <a:avLst/>
          </a:prstGeom>
          <a:noFill/>
          <a:ln w="9525">
            <a:noFill/>
          </a:ln>
        </p:spPr>
      </p:pic>
      <p:pic>
        <p:nvPicPr>
          <p:cNvPr id="3" name="图片 2"/>
          <p:cNvPicPr/>
          <p:nvPr/>
        </p:nvPicPr>
        <p:blipFill>
          <a:blip r:embed="rId2"/>
          <a:stretch>
            <a:fillRect/>
          </a:stretch>
        </p:blipFill>
        <p:spPr>
          <a:xfrm>
            <a:off x="6887845" y="2901950"/>
            <a:ext cx="5273040" cy="2948940"/>
          </a:xfrm>
          <a:prstGeom prst="rect">
            <a:avLst/>
          </a:prstGeom>
          <a:noFill/>
          <a:ln w="9525">
            <a:noFill/>
          </a:ln>
        </p:spPr>
      </p:pic>
      <p:grpSp>
        <p:nvGrpSpPr>
          <p:cNvPr id="4" name="组合 3"/>
          <p:cNvGrpSpPr/>
          <p:nvPr/>
        </p:nvGrpSpPr>
        <p:grpSpPr>
          <a:xfrm>
            <a:off x="175260" y="223520"/>
            <a:ext cx="7635240" cy="482600"/>
            <a:chOff x="276" y="352"/>
            <a:chExt cx="12024" cy="760"/>
          </a:xfrm>
        </p:grpSpPr>
        <p:sp>
          <p:nvSpPr>
            <p:cNvPr id="6" name="文本框 5"/>
            <p:cNvSpPr txBox="1"/>
            <p:nvPr/>
          </p:nvSpPr>
          <p:spPr>
            <a:xfrm>
              <a:off x="1717" y="352"/>
              <a:ext cx="10583" cy="678"/>
            </a:xfrm>
            <a:prstGeom prst="rect">
              <a:avLst/>
            </a:prstGeom>
            <a:noFill/>
          </p:spPr>
          <p:txBody>
            <a:bodyPr wrap="square" lIns="0" tIns="0" rIns="0" bIns="0" rtlCol="0">
              <a:spAutoFit/>
            </a:bodyPr>
            <a:p>
              <a:pPr algn="l" defTabSz="964565"/>
              <a:r>
                <a:rPr 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2.</a:t>
              </a:r>
              <a:r>
                <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1.光源色对物体颜色主要有以下影响：</a:t>
              </a:r>
              <a:endPar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8" name="平行四边形 7"/>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9" name="平行四边形 8"/>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300355" y="1512570"/>
            <a:ext cx="6203315" cy="2614930"/>
          </a:xfrm>
          <a:prstGeom prst="rect">
            <a:avLst/>
          </a:prstGeom>
          <a:noFill/>
          <a:ln w="9525">
            <a:noFill/>
          </a:ln>
        </p:spPr>
        <p:txBody>
          <a:bodyPr wrap="square">
            <a:spAutoFit/>
          </a:bodyPr>
          <a:p>
            <a:pPr marL="0" indent="266700"/>
            <a:r>
              <a:rPr lang="zh-CN" sz="20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rPr>
              <a:t>传播媒质的变化：</a:t>
            </a:r>
            <a:r>
              <a:rPr lang="zh-CN" sz="16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rPr>
              <a:t>太阳透过大气层所穿透下来的阳光的颜色是随着大气层的厚度而不断变化着的。白天我们看到世界到处都是明亮的，照射到物体上面都是白色的复色光，而清晨或者日落前的阳光会呈现橙色甚至红色的光出现，这是因为清晨和日落前气温低，湿度大，太阳光将要穿过的大气层厚度较厚。在影视照明中，光源色是比较复杂的，有可能是单色光源也有可能是复色光源，物体的表面会随着照射在物体本身的光谱成分发生变化而随之改变，   在电影《杀死比尔》中，我们可以看到主人公的衣服颜色是黄色，但是到了不同场景下，受光源色对物体亮部的影响，呈现与不同的颜色（图4-2-3）。</a:t>
            </a:r>
            <a:endParaRPr lang="zh-CN" sz="160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endParaRPr>
          </a:p>
        </p:txBody>
      </p:sp>
      <p:pic>
        <p:nvPicPr>
          <p:cNvPr id="3" name="图片 2"/>
          <p:cNvPicPr/>
          <p:nvPr/>
        </p:nvPicPr>
        <p:blipFill>
          <a:blip r:embed="rId1"/>
          <a:srcRect l="11519"/>
          <a:stretch>
            <a:fillRect/>
          </a:stretch>
        </p:blipFill>
        <p:spPr>
          <a:xfrm>
            <a:off x="300355" y="4713605"/>
            <a:ext cx="3150870" cy="2299970"/>
          </a:xfrm>
          <a:prstGeom prst="rect">
            <a:avLst/>
          </a:prstGeom>
          <a:noFill/>
          <a:ln w="9525">
            <a:noFill/>
          </a:ln>
        </p:spPr>
      </p:pic>
      <p:pic>
        <p:nvPicPr>
          <p:cNvPr id="4" name="图片 3"/>
          <p:cNvPicPr/>
          <p:nvPr/>
        </p:nvPicPr>
        <p:blipFill>
          <a:blip r:embed="rId2"/>
          <a:srcRect l="7273" r="11251"/>
          <a:stretch>
            <a:fillRect/>
          </a:stretch>
        </p:blipFill>
        <p:spPr>
          <a:xfrm>
            <a:off x="3552190" y="4712970"/>
            <a:ext cx="2951480" cy="2300605"/>
          </a:xfrm>
          <a:prstGeom prst="rect">
            <a:avLst/>
          </a:prstGeom>
          <a:noFill/>
          <a:ln w="9525">
            <a:noFill/>
          </a:ln>
        </p:spPr>
      </p:pic>
      <p:grpSp>
        <p:nvGrpSpPr>
          <p:cNvPr id="6" name="组合 5"/>
          <p:cNvGrpSpPr/>
          <p:nvPr/>
        </p:nvGrpSpPr>
        <p:grpSpPr>
          <a:xfrm>
            <a:off x="175260" y="223520"/>
            <a:ext cx="7635240" cy="482600"/>
            <a:chOff x="276" y="352"/>
            <a:chExt cx="12024" cy="760"/>
          </a:xfrm>
        </p:grpSpPr>
        <p:sp>
          <p:nvSpPr>
            <p:cNvPr id="8" name="文本框 7"/>
            <p:cNvSpPr txBox="1"/>
            <p:nvPr/>
          </p:nvSpPr>
          <p:spPr>
            <a:xfrm>
              <a:off x="1717" y="352"/>
              <a:ext cx="10583" cy="678"/>
            </a:xfrm>
            <a:prstGeom prst="rect">
              <a:avLst/>
            </a:prstGeom>
            <a:noFill/>
          </p:spPr>
          <p:txBody>
            <a:bodyPr wrap="square" lIns="0" tIns="0" rIns="0" bIns="0" rtlCol="0">
              <a:spAutoFit/>
            </a:bodyPr>
            <a:p>
              <a:pPr algn="l" defTabSz="964565"/>
              <a:r>
                <a:rPr 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2.</a:t>
              </a:r>
              <a:r>
                <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1.光源色对物体颜色主要有以下影响：</a:t>
              </a:r>
              <a:endPar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9" name="平行四边形 8"/>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10" name="平行四边形 9"/>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
        <p:nvSpPr>
          <p:cNvPr id="11" name="文本框 10"/>
          <p:cNvSpPr txBox="1"/>
          <p:nvPr/>
        </p:nvSpPr>
        <p:spPr>
          <a:xfrm>
            <a:off x="7098030" y="706120"/>
            <a:ext cx="5728335" cy="2553335"/>
          </a:xfrm>
          <a:prstGeom prst="rect">
            <a:avLst/>
          </a:prstGeom>
          <a:noFill/>
          <a:ln w="9525">
            <a:noFill/>
          </a:ln>
        </p:spPr>
        <p:txBody>
          <a:bodyPr wrap="square">
            <a:spAutoFit/>
          </a:bodyPr>
          <a:p>
            <a:pPr marL="0" indent="266700"/>
            <a:r>
              <a:rPr lang="zh-CN" sz="16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rPr>
              <a:t>环境色对物体颜色的影响：物体都有自身在白色光源下的固有色，一般情况下，物体的固有色是不会改变的，但是也会随着周围的环境或者是周围和它相邻的物体的颜色的影响而改变。物体的颜色受周围环境影响跟这几个方面有关，首先，环境物体与本身物体之间的距离长短会影响物体的颜色，其次，环境物体的光线反射程度的强弱会影响本身物体的颜色，这一般和物体本身的粗燥程度有一定的关系，物体的表面越光滑对光线的反射程度越高，比如玻璃。</a:t>
            </a:r>
            <a:r>
              <a:rPr lang="zh-CN" sz="1050" b="0">
                <a:ea typeface="宋体" panose="02010600030101010101" pitchFamily="2" charset="-122"/>
              </a:rPr>
              <a:t></a:t>
            </a:r>
            <a:r>
              <a:rPr lang="zh-CN" sz="16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rPr>
              <a:t>在电影《超体》中，剧中人物的衣服光线反射直接影响了脸部阴影的肤色（图4-2-4）</a:t>
            </a:r>
            <a:endParaRPr lang="zh-CN" sz="160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endParaRPr>
          </a:p>
        </p:txBody>
      </p:sp>
      <p:pic>
        <p:nvPicPr>
          <p:cNvPr id="12" name="图片 11"/>
          <p:cNvPicPr/>
          <p:nvPr/>
        </p:nvPicPr>
        <p:blipFill>
          <a:blip r:embed="rId3"/>
          <a:stretch>
            <a:fillRect/>
          </a:stretch>
        </p:blipFill>
        <p:spPr>
          <a:xfrm>
            <a:off x="7538085" y="3416935"/>
            <a:ext cx="4282440" cy="1790700"/>
          </a:xfrm>
          <a:prstGeom prst="rect">
            <a:avLst/>
          </a:prstGeom>
          <a:noFill/>
          <a:ln w="9525">
            <a:noFill/>
          </a:ln>
        </p:spPr>
      </p:pic>
      <p:sp>
        <p:nvSpPr>
          <p:cNvPr id="105" name="文本框 104"/>
          <p:cNvSpPr txBox="1"/>
          <p:nvPr/>
        </p:nvSpPr>
        <p:spPr>
          <a:xfrm>
            <a:off x="7515225" y="4511675"/>
            <a:ext cx="5080000" cy="414020"/>
          </a:xfrm>
          <a:prstGeom prst="rect">
            <a:avLst/>
          </a:prstGeom>
          <a:noFill/>
          <a:ln w="9525">
            <a:noFill/>
          </a:ln>
        </p:spPr>
        <p:txBody>
          <a:bodyPr>
            <a:spAutoFit/>
          </a:bodyPr>
          <a:p>
            <a:pPr marL="0" indent="266700" algn="ctr"/>
            <a:r>
              <a:rPr lang="en-US" sz="1050" b="0">
                <a:latin typeface="宋体" panose="02010600030101010101" pitchFamily="2" charset="-122"/>
                <a:ea typeface="宋体" panose="02010600030101010101" pitchFamily="2" charset="-122"/>
              </a:rPr>
              <a:t> </a:t>
            </a:r>
            <a:endParaRPr lang="zh-CN" altLang="en-US"/>
          </a:p>
        </p:txBody>
      </p:sp>
      <p:pic>
        <p:nvPicPr>
          <p:cNvPr id="13" name="图片 12"/>
          <p:cNvPicPr/>
          <p:nvPr/>
        </p:nvPicPr>
        <p:blipFill>
          <a:blip r:embed="rId4"/>
          <a:stretch>
            <a:fillRect/>
          </a:stretch>
        </p:blipFill>
        <p:spPr>
          <a:xfrm>
            <a:off x="7515225" y="5291455"/>
            <a:ext cx="4328160" cy="1805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Rounded Rectangle 31"/>
          <p:cNvSpPr/>
          <p:nvPr/>
        </p:nvSpPr>
        <p:spPr>
          <a:xfrm>
            <a:off x="567055" y="1569085"/>
            <a:ext cx="11969115" cy="2448560"/>
          </a:xfrm>
          <a:prstGeom prst="roundRect">
            <a:avLst>
              <a:gd name="adj" fmla="val 4167"/>
            </a:avLst>
          </a:prstGeom>
          <a:solidFill>
            <a:srgbClr val="21A1AA"/>
          </a:solidFill>
          <a:ln>
            <a:solidFill>
              <a:srgbClr val="53CEC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350" dirty="0">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grpSp>
        <p:nvGrpSpPr>
          <p:cNvPr id="6" name="组合 5"/>
          <p:cNvGrpSpPr/>
          <p:nvPr/>
        </p:nvGrpSpPr>
        <p:grpSpPr>
          <a:xfrm>
            <a:off x="175260" y="223520"/>
            <a:ext cx="7635240" cy="482600"/>
            <a:chOff x="276" y="352"/>
            <a:chExt cx="12024" cy="760"/>
          </a:xfrm>
        </p:grpSpPr>
        <p:sp>
          <p:nvSpPr>
            <p:cNvPr id="8" name="文本框 7"/>
            <p:cNvSpPr txBox="1"/>
            <p:nvPr/>
          </p:nvSpPr>
          <p:spPr>
            <a:xfrm>
              <a:off x="1717" y="352"/>
              <a:ext cx="10583" cy="678"/>
            </a:xfrm>
            <a:prstGeom prst="rect">
              <a:avLst/>
            </a:prstGeom>
            <a:noFill/>
          </p:spPr>
          <p:txBody>
            <a:bodyPr wrap="square" lIns="0" tIns="0" rIns="0" bIns="0" rtlCol="0">
              <a:spAutoFit/>
            </a:bodyPr>
            <a:p>
              <a:pPr algn="l" defTabSz="964565"/>
              <a:r>
                <a:rPr 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3.</a:t>
              </a:r>
              <a:r>
                <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色彩的三属性在影视色彩中运用</a:t>
              </a:r>
              <a:endPar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9" name="平行四边形 8"/>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10" name="平行四边形 9"/>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
        <p:nvSpPr>
          <p:cNvPr id="106" name="文本框 105"/>
          <p:cNvSpPr txBox="1"/>
          <p:nvPr/>
        </p:nvSpPr>
        <p:spPr>
          <a:xfrm>
            <a:off x="567055" y="1710690"/>
            <a:ext cx="11968480" cy="2306955"/>
          </a:xfrm>
          <a:prstGeom prst="rect">
            <a:avLst/>
          </a:prstGeom>
          <a:noFill/>
          <a:ln w="9525">
            <a:noFill/>
          </a:ln>
        </p:spPr>
        <p:txBody>
          <a:bodyPr wrap="square">
            <a:spAutoFit/>
          </a:bodyPr>
          <a:p>
            <a:pPr marL="0" indent="266700"/>
            <a:r>
              <a:rPr lang="zh-CN" sz="1800" b="0">
                <a:solidFill>
                  <a:schemeClr val="bg1"/>
                </a:solidFill>
                <a:latin typeface="字魂无外润黑体" panose="00000500000000000000" charset="-122"/>
                <a:ea typeface="字魂无外润黑体" panose="00000500000000000000" charset="-122"/>
                <a:cs typeface="字魂无外润黑体" panose="00000500000000000000" charset="-122"/>
              </a:rPr>
              <a:t>在影视作品拍摄中，我们对影像色彩本身的处理归根结底就是这三个方面的处理。不仅仅是对不同色相的处理，也包含了相同色相不同明度，相同明度不同纯度的处理，一幅画面的层次越丰富，那么就越好看，所包含的信息量就越大，对于思想的以艺术表达的空间就更为宽广。美术史上有很多名家名作，他们各自的着力点各不相同，有的在色彩的色相方面进行创作，有的则是基于明度的探索，纵观所有，都是基于三种基本因素的混合，侧重点不同。荷兰印象派画家梵高以其使用色彩而闻名，他很喜欢亮色，而直到19世纪，其他画家才开始这样使用色调。当我们把梵高的作品去掉色相和纯度，就会发现梵高的每一副作品中，组成画面各部分的明度是相似的（图4-3-1），可见，梵高的画是基于相同明度下的不同色相与纯度的色彩的演绎，所以我们会觉得梵高笔下的色彩带给我们的是不可思议的心灵震撼。</a:t>
            </a:r>
            <a:endParaRPr lang="zh-CN" altLang="en-US" sz="1800" b="0">
              <a:solidFill>
                <a:schemeClr val="bg1"/>
              </a:solidFill>
              <a:latin typeface="字魂无外润黑体" panose="00000500000000000000" charset="-122"/>
              <a:ea typeface="字魂无外润黑体" panose="00000500000000000000" charset="-122"/>
              <a:cs typeface="字魂无外润黑体" panose="00000500000000000000" charset="-122"/>
            </a:endParaRPr>
          </a:p>
        </p:txBody>
      </p:sp>
      <p:pic>
        <p:nvPicPr>
          <p:cNvPr id="2" name="图片 1"/>
          <p:cNvPicPr/>
          <p:nvPr/>
        </p:nvPicPr>
        <p:blipFill>
          <a:blip r:embed="rId1"/>
          <a:stretch>
            <a:fillRect/>
          </a:stretch>
        </p:blipFill>
        <p:spPr>
          <a:xfrm>
            <a:off x="3467100" y="4295140"/>
            <a:ext cx="2840355" cy="2240915"/>
          </a:xfrm>
          <a:prstGeom prst="rect">
            <a:avLst/>
          </a:prstGeom>
          <a:noFill/>
          <a:ln w="9525">
            <a:noFill/>
          </a:ln>
        </p:spPr>
      </p:pic>
      <p:pic>
        <p:nvPicPr>
          <p:cNvPr id="107" name="图片 106"/>
          <p:cNvPicPr/>
          <p:nvPr/>
        </p:nvPicPr>
        <p:blipFill>
          <a:blip r:embed="rId2"/>
          <a:stretch>
            <a:fillRect/>
          </a:stretch>
        </p:blipFill>
        <p:spPr>
          <a:xfrm>
            <a:off x="554990" y="4286885"/>
            <a:ext cx="2840355" cy="2240915"/>
          </a:xfrm>
          <a:prstGeom prst="rect">
            <a:avLst/>
          </a:prstGeom>
          <a:noFill/>
          <a:ln w="9525">
            <a:noFill/>
          </a:ln>
        </p:spPr>
      </p:pic>
      <p:pic>
        <p:nvPicPr>
          <p:cNvPr id="7" name="图片 6"/>
          <p:cNvPicPr/>
          <p:nvPr/>
        </p:nvPicPr>
        <p:blipFill>
          <a:blip r:embed="rId3"/>
          <a:stretch>
            <a:fillRect/>
          </a:stretch>
        </p:blipFill>
        <p:spPr>
          <a:xfrm>
            <a:off x="9450705" y="4295775"/>
            <a:ext cx="2993390" cy="2223135"/>
          </a:xfrm>
          <a:prstGeom prst="rect">
            <a:avLst/>
          </a:prstGeom>
          <a:noFill/>
          <a:ln w="9525">
            <a:noFill/>
          </a:ln>
        </p:spPr>
      </p:pic>
      <p:pic>
        <p:nvPicPr>
          <p:cNvPr id="109" name="图片 108"/>
          <p:cNvPicPr/>
          <p:nvPr/>
        </p:nvPicPr>
        <p:blipFill>
          <a:blip r:embed="rId4"/>
          <a:stretch>
            <a:fillRect/>
          </a:stretch>
        </p:blipFill>
        <p:spPr>
          <a:xfrm>
            <a:off x="6366510" y="4295775"/>
            <a:ext cx="2993390" cy="2223135"/>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75260" y="223520"/>
            <a:ext cx="7635240" cy="482600"/>
            <a:chOff x="276" y="352"/>
            <a:chExt cx="12024" cy="760"/>
          </a:xfrm>
        </p:grpSpPr>
        <p:sp>
          <p:nvSpPr>
            <p:cNvPr id="3" name="文本框 2"/>
            <p:cNvSpPr txBox="1"/>
            <p:nvPr/>
          </p:nvSpPr>
          <p:spPr>
            <a:xfrm>
              <a:off x="1717" y="352"/>
              <a:ext cx="10583" cy="678"/>
            </a:xfrm>
            <a:prstGeom prst="rect">
              <a:avLst/>
            </a:prstGeom>
            <a:noFill/>
          </p:spPr>
          <p:txBody>
            <a:bodyPr wrap="square" lIns="0" tIns="0" rIns="0" bIns="0" rtlCol="0">
              <a:spAutoFit/>
            </a:bodyPr>
            <a:p>
              <a:pPr algn="l" defTabSz="964565"/>
              <a:r>
                <a:rPr 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3.</a:t>
              </a:r>
              <a:r>
                <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色彩的三属性在影视色彩中运用</a:t>
              </a:r>
              <a:endPar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4" name="平行四边形 3"/>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5" name="平行四边形 4"/>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
        <p:nvSpPr>
          <p:cNvPr id="31" name="Rectangle: Rounded Corners 7"/>
          <p:cNvSpPr/>
          <p:nvPr/>
        </p:nvSpPr>
        <p:spPr>
          <a:xfrm>
            <a:off x="353" y="1758000"/>
            <a:ext cx="12858044" cy="4851588"/>
          </a:xfrm>
          <a:prstGeom prst="roundRect">
            <a:avLst>
              <a:gd name="adj" fmla="val 0"/>
            </a:avLst>
          </a:prstGeom>
          <a:solidFill>
            <a:schemeClr val="bg1"/>
          </a:solidFill>
          <a:ln>
            <a:noFill/>
          </a:ln>
          <a:effectLst>
            <a:outerShdw blurRad="762000" dist="812800" dir="5400000" sx="90000" sy="90000" algn="t" rotWithShape="0">
              <a:schemeClr val="tx1">
                <a:lumMod val="95000"/>
                <a:lumOff val="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285750" rtl="0" eaLnBrk="1" fontAlgn="auto" latinLnBrk="0" hangingPunct="1">
              <a:lnSpc>
                <a:spcPct val="100000"/>
              </a:lnSpc>
              <a:spcBef>
                <a:spcPts val="0"/>
              </a:spcBef>
              <a:spcAft>
                <a:spcPts val="0"/>
              </a:spcAft>
              <a:buClrTx/>
              <a:buSzTx/>
              <a:buFontTx/>
              <a:buNone/>
              <a:defRPr/>
            </a:pPr>
            <a:endParaRPr kumimoji="0" lang="id-ID" sz="1185" b="0" i="0" u="none" strike="noStrike" kern="1200" cap="none" spc="0" normalizeH="0" baseline="0" noProof="0" dirty="0">
              <a:ln>
                <a:noFill/>
              </a:ln>
              <a:solidFill>
                <a:srgbClr val="FFFFFF"/>
              </a:solidFill>
              <a:effectLst/>
              <a:uLnTx/>
              <a:uFillTx/>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nvGrpSpPr>
          <p:cNvPr id="7" name="组合 6"/>
          <p:cNvGrpSpPr/>
          <p:nvPr/>
        </p:nvGrpSpPr>
        <p:grpSpPr>
          <a:xfrm>
            <a:off x="1317441" y="1913992"/>
            <a:ext cx="11412855" cy="1631315"/>
            <a:chOff x="5784724" y="1730393"/>
            <a:chExt cx="10821671" cy="1546813"/>
          </a:xfrm>
        </p:grpSpPr>
        <p:sp>
          <p:nvSpPr>
            <p:cNvPr id="11" name="矩形: 圆角 8"/>
            <p:cNvSpPr/>
            <p:nvPr/>
          </p:nvSpPr>
          <p:spPr>
            <a:xfrm>
              <a:off x="5784724" y="1730393"/>
              <a:ext cx="5140325" cy="1137385"/>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10" b="0" i="0" u="none" strike="noStrike" kern="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12" name="椭圆 11"/>
            <p:cNvSpPr/>
            <p:nvPr/>
          </p:nvSpPr>
          <p:spPr>
            <a:xfrm>
              <a:off x="6033080" y="1998505"/>
              <a:ext cx="620888" cy="620888"/>
            </a:xfrm>
            <a:prstGeom prst="ellipse">
              <a:avLst/>
            </a:prstGeom>
            <a:solidFill>
              <a:srgbClr val="21A1A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530" b="1" i="0" u="none" strike="noStrike" kern="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A</a:t>
              </a:r>
              <a:endParaRPr kumimoji="0" lang="zh-CN" altLang="en-US" sz="2530" b="1" i="0" u="none" strike="noStrike" kern="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endParaRPr>
            </a:p>
          </p:txBody>
        </p:sp>
        <p:sp>
          <p:nvSpPr>
            <p:cNvPr id="13" name="Subtitle 2"/>
            <p:cNvSpPr txBox="1"/>
            <p:nvPr/>
          </p:nvSpPr>
          <p:spPr bwMode="auto">
            <a:xfrm>
              <a:off x="6704744" y="1815290"/>
              <a:ext cx="9901651" cy="1461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2913" tIns="76457" rIns="152913" bIns="76457">
              <a:spAutoFit/>
            </a:bodyPr>
            <a:lstStyle>
              <a:lvl1pPr defTabSz="1087755">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755">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755">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755">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755">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lvl="0" defTabSz="914400">
                <a:lnSpc>
                  <a:spcPct val="150000"/>
                </a:lnSpc>
                <a:spcBef>
                  <a:spcPts val="0"/>
                </a:spcBef>
                <a:buNone/>
                <a:defRPr/>
              </a:pPr>
              <a:r>
                <a:rPr lang="zh-CN"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rPr>
                <a:t>色相的运用</a:t>
              </a:r>
              <a:endParaRPr lang="zh-CN"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endParaRPr>
            </a:p>
            <a:p>
              <a:pPr marL="0" indent="0">
                <a:buNone/>
              </a:pPr>
              <a:r>
                <a:rPr lang="zh-CN" sz="140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sym typeface="+mn-ea"/>
                </a:rPr>
                <a:t>在影视作品后期制作中，色相至关重要。改变了色相，就是改变了波长；改变了颜色在色谱中的位置，颜色也会相应地发生改变。同样，在色相不变的情况下，我们改变其他两个要素明度和纯度，颜色会发生改变。以影视调色软件Davinci Resolve为例，其调色面板设计了三个基于色相的调色面板，分别是基于色相调整色相、基于色相调整饱和度、基于色相调整亮度。其实，三个面板所说的都是一个道理，只是把颜色的三个要素用来分别调整。基于此调色面板，可以获得不同层次的丰富色彩。</a:t>
              </a:r>
              <a:endParaRPr lang="zh-CN" altLang="en-US" sz="1400" b="1" dirty="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sym typeface="+mn-ea"/>
              </a:endParaRPr>
            </a:p>
          </p:txBody>
        </p:sp>
      </p:grpSp>
      <p:grpSp>
        <p:nvGrpSpPr>
          <p:cNvPr id="14" name="组合 13"/>
          <p:cNvGrpSpPr/>
          <p:nvPr/>
        </p:nvGrpSpPr>
        <p:grpSpPr>
          <a:xfrm>
            <a:off x="1579365" y="3428897"/>
            <a:ext cx="10972164" cy="1283335"/>
            <a:chOff x="6033080" y="3106171"/>
            <a:chExt cx="10403808" cy="1216859"/>
          </a:xfrm>
        </p:grpSpPr>
        <p:sp>
          <p:nvSpPr>
            <p:cNvPr id="17" name="Subtitle 2"/>
            <p:cNvSpPr txBox="1"/>
            <p:nvPr/>
          </p:nvSpPr>
          <p:spPr bwMode="auto">
            <a:xfrm>
              <a:off x="6704429" y="3106171"/>
              <a:ext cx="9732459" cy="1216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2913" tIns="76457" rIns="152913" bIns="76457">
              <a:spAutoFit/>
            </a:bodyPr>
            <a:lstStyle>
              <a:lvl1pPr defTabSz="1087755">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755">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755">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755">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755">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lvl="0" defTabSz="914400">
                <a:lnSpc>
                  <a:spcPct val="150000"/>
                </a:lnSpc>
                <a:spcBef>
                  <a:spcPts val="0"/>
                </a:spcBef>
                <a:buNone/>
                <a:defRPr/>
              </a:pPr>
              <a:r>
                <a:rPr lang="zh-CN"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rPr>
                <a:t>明度的运用</a:t>
              </a:r>
              <a:endParaRPr lang="zh-CN"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endParaRPr>
            </a:p>
            <a:p>
              <a:pPr lvl="0" defTabSz="914400">
                <a:lnSpc>
                  <a:spcPct val="100000"/>
                </a:lnSpc>
                <a:spcBef>
                  <a:spcPts val="0"/>
                </a:spcBef>
                <a:buNone/>
                <a:defRPr/>
              </a:pPr>
              <a:r>
                <a:rPr lang="zh-CN" sz="140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sym typeface="思源黑体 CN Bold" panose="020B0800000000000000" pitchFamily="34" charset="-122"/>
                </a:rPr>
                <a:t>明度高的色彩给人轻松愉快的感觉，若画面中明度高的色彩为主体，则给人的感觉就很明朗；明度底的色彩给人以凝重的效果，若画面中的色彩以明度低的色彩为主体，那么给人沉着的厚重感觉。画面中的阴影也是不可忽视的一部分。影像的阴影中实际上隐藏着丰富的色彩，我们要用美丽的色彩表现阴影，这一细节会给画面带来不一样的感觉，让画面更加的生动美丽。</a:t>
              </a:r>
              <a:endParaRPr lang="zh-CN" sz="140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sym typeface="思源黑体 CN Bold" panose="020B0800000000000000" pitchFamily="34" charset="-122"/>
              </a:endParaRPr>
            </a:p>
          </p:txBody>
        </p:sp>
        <p:sp>
          <p:nvSpPr>
            <p:cNvPr id="16" name="椭圆 15"/>
            <p:cNvSpPr/>
            <p:nvPr/>
          </p:nvSpPr>
          <p:spPr>
            <a:xfrm>
              <a:off x="6033080" y="3319305"/>
              <a:ext cx="620888" cy="620888"/>
            </a:xfrm>
            <a:prstGeom prst="ellipse">
              <a:avLst/>
            </a:prstGeom>
            <a:solidFill>
              <a:schemeClr val="accent5">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530" b="1" i="0" u="none" strike="noStrike" kern="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B</a:t>
              </a:r>
              <a:endParaRPr kumimoji="0" lang="zh-CN" altLang="en-US" sz="2530" b="1" i="0" u="none" strike="noStrike" kern="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endParaRPr>
            </a:p>
          </p:txBody>
        </p:sp>
      </p:grpSp>
      <p:grpSp>
        <p:nvGrpSpPr>
          <p:cNvPr id="18" name="组合 17"/>
          <p:cNvGrpSpPr/>
          <p:nvPr/>
        </p:nvGrpSpPr>
        <p:grpSpPr>
          <a:xfrm>
            <a:off x="1317441" y="4809796"/>
            <a:ext cx="5742940" cy="1701165"/>
            <a:chOff x="5784724" y="4397364"/>
            <a:chExt cx="5445457" cy="1613045"/>
          </a:xfrm>
        </p:grpSpPr>
        <p:sp>
          <p:nvSpPr>
            <p:cNvPr id="19" name="矩形: 圆角 16"/>
            <p:cNvSpPr/>
            <p:nvPr/>
          </p:nvSpPr>
          <p:spPr>
            <a:xfrm>
              <a:off x="5784724" y="4397364"/>
              <a:ext cx="5140325" cy="1137385"/>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10" b="0" i="0" u="none" strike="noStrike" kern="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20" name="椭圆 19"/>
            <p:cNvSpPr/>
            <p:nvPr/>
          </p:nvSpPr>
          <p:spPr>
            <a:xfrm>
              <a:off x="6033080" y="4640105"/>
              <a:ext cx="620888" cy="620888"/>
            </a:xfrm>
            <a:prstGeom prst="ellipse">
              <a:avLst/>
            </a:prstGeom>
            <a:solidFill>
              <a:srgbClr val="21A1A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530" b="1" i="0" u="none" strike="noStrike" kern="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C</a:t>
              </a:r>
              <a:endParaRPr kumimoji="0" lang="zh-CN" altLang="en-US" sz="2530" b="1" i="0" u="none" strike="noStrike" kern="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endParaRPr>
            </a:p>
          </p:txBody>
        </p:sp>
        <p:sp>
          <p:nvSpPr>
            <p:cNvPr id="21" name="Subtitle 2"/>
            <p:cNvSpPr txBox="1"/>
            <p:nvPr/>
          </p:nvSpPr>
          <p:spPr bwMode="auto">
            <a:xfrm>
              <a:off x="6704744" y="4487078"/>
              <a:ext cx="4525437" cy="1523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2913" tIns="76457" rIns="152913" bIns="76457">
              <a:spAutoFit/>
            </a:bodyPr>
            <a:lstStyle>
              <a:lvl1pPr defTabSz="1087755">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755">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755">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755">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755">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75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lvl="0" defTabSz="914400">
                <a:lnSpc>
                  <a:spcPct val="150000"/>
                </a:lnSpc>
                <a:spcBef>
                  <a:spcPts val="0"/>
                </a:spcBef>
                <a:buNone/>
                <a:defRPr/>
              </a:pPr>
              <a:r>
                <a:rPr lang="zh-CN"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rPr>
                <a:t>纯度的运用</a:t>
              </a:r>
              <a:endParaRPr lang="zh-CN"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endParaRPr>
            </a:p>
            <a:p>
              <a:pPr lvl="0" defTabSz="914400">
                <a:lnSpc>
                  <a:spcPct val="150000"/>
                </a:lnSpc>
                <a:spcBef>
                  <a:spcPts val="0"/>
                </a:spcBef>
                <a:buNone/>
                <a:defRPr/>
              </a:pPr>
              <a:r>
                <a:rPr lang="zh-CN" sz="140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sym typeface="思源黑体 CN Bold" panose="020B0800000000000000" pitchFamily="34" charset="-122"/>
                </a:rPr>
                <a:t>我们在调色软件中，纯度调节与饱和度调节往往是分开的。Davinci Resolve软件中就是根据这两个不同的概念设计了不同的调色面板</a:t>
              </a:r>
              <a:endParaRPr lang="zh-CN" sz="140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sym typeface="思源黑体 CN Bold" panose="020B0800000000000000" pitchFamily="34" charset="-122"/>
              </a:endParaRPr>
            </a:p>
          </p:txBody>
        </p:sp>
      </p:grpSp>
      <p:pic>
        <p:nvPicPr>
          <p:cNvPr id="53" name="图片 25" descr="纯度"/>
          <p:cNvPicPr>
            <a:picLocks noChangeAspect="1"/>
          </p:cNvPicPr>
          <p:nvPr/>
        </p:nvPicPr>
        <p:blipFill>
          <a:blip r:embed="rId1"/>
          <a:stretch>
            <a:fillRect/>
          </a:stretch>
        </p:blipFill>
        <p:spPr>
          <a:xfrm>
            <a:off x="7235825" y="4821238"/>
            <a:ext cx="4065270" cy="169100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75260" y="223520"/>
            <a:ext cx="7635240" cy="482600"/>
            <a:chOff x="276" y="352"/>
            <a:chExt cx="12024" cy="760"/>
          </a:xfrm>
        </p:grpSpPr>
        <p:sp>
          <p:nvSpPr>
            <p:cNvPr id="3" name="文本框 2"/>
            <p:cNvSpPr txBox="1"/>
            <p:nvPr/>
          </p:nvSpPr>
          <p:spPr>
            <a:xfrm>
              <a:off x="1717" y="352"/>
              <a:ext cx="10583" cy="678"/>
            </a:xfrm>
            <a:prstGeom prst="rect">
              <a:avLst/>
            </a:prstGeom>
            <a:noFill/>
          </p:spPr>
          <p:txBody>
            <a:bodyPr wrap="square" lIns="0" tIns="0" rIns="0" bIns="0" rtlCol="0">
              <a:spAutoFit/>
            </a:bodyPr>
            <a:p>
              <a:pPr algn="l" defTabSz="964565"/>
              <a:r>
                <a:rPr 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4.</a:t>
              </a:r>
              <a:r>
                <a:rPr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色彩的心理原理在影视调色中的运用</a:t>
              </a:r>
              <a:endParaRPr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4" name="平行四边形 3"/>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5" name="平行四边形 4"/>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
        <p:nvSpPr>
          <p:cNvPr id="9" name="矩形 8"/>
          <p:cNvSpPr/>
          <p:nvPr/>
        </p:nvSpPr>
        <p:spPr>
          <a:xfrm>
            <a:off x="0" y="2277745"/>
            <a:ext cx="12863830" cy="3062605"/>
          </a:xfrm>
          <a:prstGeom prst="rect">
            <a:avLst/>
          </a:prstGeom>
          <a:gradFill>
            <a:gsLst>
              <a:gs pos="9000">
                <a:srgbClr val="21A1AA"/>
              </a:gs>
              <a:gs pos="100000">
                <a:srgbClr val="0FC7D3"/>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宋体 CN" panose="02020400000000000000" pitchFamily="18" charset="-122"/>
              <a:ea typeface="思源宋体 CN" panose="02020400000000000000" pitchFamily="18" charset="-122"/>
            </a:endParaRPr>
          </a:p>
        </p:txBody>
      </p:sp>
      <p:grpSp>
        <p:nvGrpSpPr>
          <p:cNvPr id="23" name="组合 22"/>
          <p:cNvGrpSpPr/>
          <p:nvPr/>
        </p:nvGrpSpPr>
        <p:grpSpPr>
          <a:xfrm>
            <a:off x="601345" y="1529080"/>
            <a:ext cx="3206115" cy="4488180"/>
            <a:chOff x="336886" y="1240605"/>
            <a:chExt cx="3552254" cy="4972357"/>
          </a:xfrm>
        </p:grpSpPr>
        <p:sp>
          <p:nvSpPr>
            <p:cNvPr id="24" name="Rectangle: Rounded Corners 15"/>
            <p:cNvSpPr/>
            <p:nvPr/>
          </p:nvSpPr>
          <p:spPr>
            <a:xfrm flipH="1">
              <a:off x="336886" y="1240605"/>
              <a:ext cx="3552254" cy="4972357"/>
            </a:xfrm>
            <a:prstGeom prst="roundRect">
              <a:avLst>
                <a:gd name="adj" fmla="val 727"/>
              </a:avLst>
            </a:prstGeom>
            <a:solidFill>
              <a:schemeClr val="bg1"/>
            </a:solidFill>
            <a:ln>
              <a:noFill/>
            </a:ln>
            <a:effectLst>
              <a:outerShdw blurRad="1270000" dist="1092200" dir="8100000" sx="90000" sy="9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285750" rtl="0" eaLnBrk="1" fontAlgn="auto" latinLnBrk="0" hangingPunct="1">
                <a:lnSpc>
                  <a:spcPct val="100000"/>
                </a:lnSpc>
                <a:spcBef>
                  <a:spcPts val="0"/>
                </a:spcBef>
                <a:spcAft>
                  <a:spcPts val="0"/>
                </a:spcAft>
                <a:buClrTx/>
                <a:buSzTx/>
                <a:buFontTx/>
                <a:buNone/>
                <a:defRPr/>
              </a:pPr>
              <a:endParaRPr kumimoji="0" lang="id-ID" sz="1125" b="0" i="0" u="none" strike="noStrike" kern="1200" cap="none" spc="0" normalizeH="0" baseline="0" noProof="0" dirty="0">
                <a:ln>
                  <a:noFill/>
                </a:ln>
                <a:solidFill>
                  <a:srgbClr val="FFFFFF"/>
                </a:solidFill>
                <a:effectLst/>
                <a:uLnTx/>
                <a:uFillTx/>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5" name="TextBox 34"/>
            <p:cNvSpPr txBox="1"/>
            <p:nvPr/>
          </p:nvSpPr>
          <p:spPr>
            <a:xfrm>
              <a:off x="645201" y="2803580"/>
              <a:ext cx="2935705" cy="3101743"/>
            </a:xfrm>
            <a:prstGeom prst="rect">
              <a:avLst/>
            </a:prstGeom>
            <a:noFill/>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914400">
                <a:lnSpc>
                  <a:spcPct val="100000"/>
                </a:lnSpc>
              </a:pPr>
              <a:r>
                <a:rPr lang="zh-CN" altLang="en-US" sz="1600" b="1" dirty="0">
                  <a:solidFill>
                    <a:schemeClr val="tx1">
                      <a:lumMod val="65000"/>
                      <a:lumOff val="35000"/>
                    </a:schemeClr>
                  </a:solidFill>
                  <a:uFillTx/>
                  <a:latin typeface="字魂无外润黑体" panose="00000500000000000000" charset="-122"/>
                  <a:ea typeface="字魂无外润黑体" panose="00000500000000000000" charset="-122"/>
                  <a:sym typeface="思源黑体 CN Bold" panose="020B0800000000000000" pitchFamily="34" charset="-122"/>
                </a:rPr>
                <a:t>影视色彩经历了较长时期的发展，受众积累了大量的观影体验，特定的色彩能够唤醒受众内心生出最原始最真挚的情感。正因为如此，用于表现形象的色彩应控制在非常接近的范围内，除非导演为追求独特的艺术效果有意而为之，否则色彩稍有偏差或者失真，其结果就可能扰乱甚至丧失形象的价值。</a:t>
              </a:r>
              <a:endParaRPr lang="zh-CN" altLang="en-US" sz="1600" b="1" dirty="0">
                <a:solidFill>
                  <a:schemeClr val="tx1">
                    <a:lumMod val="65000"/>
                    <a:lumOff val="35000"/>
                  </a:schemeClr>
                </a:solidFill>
                <a:uFillTx/>
                <a:latin typeface="字魂无外润黑体" panose="00000500000000000000" charset="-122"/>
                <a:ea typeface="字魂无外润黑体" panose="00000500000000000000" charset="-122"/>
                <a:sym typeface="思源黑体 CN Bold" panose="020B0800000000000000" pitchFamily="34" charset="-122"/>
              </a:endParaRPr>
            </a:p>
          </p:txBody>
        </p:sp>
        <p:sp>
          <p:nvSpPr>
            <p:cNvPr id="26" name="矩形: 圆角 25"/>
            <p:cNvSpPr/>
            <p:nvPr/>
          </p:nvSpPr>
          <p:spPr>
            <a:xfrm>
              <a:off x="778719" y="2070034"/>
              <a:ext cx="2821963" cy="505818"/>
            </a:xfrm>
            <a:prstGeom prst="roundRect">
              <a:avLst>
                <a:gd name="adj" fmla="val 50000"/>
              </a:avLst>
            </a:prstGeom>
            <a:solidFill>
              <a:srgbClr val="21A1AA"/>
            </a:solidFill>
            <a:ln w="12700" cap="flat" cmpd="sng" algn="ctr">
              <a:noFill/>
              <a:prstDash val="solid"/>
              <a:miter lim="800000"/>
            </a:ln>
            <a:effectLst>
              <a:outerShdw blurRad="381000" sx="102000" sy="102000" algn="ctr" rotWithShape="0">
                <a:prstClr val="black">
                  <a:alpha val="15000"/>
                </a:prstClr>
              </a:outerShdw>
            </a:effectLst>
          </p:spPr>
          <p:txBody>
            <a:bodyPr rtlCol="0" anchor="ctr"/>
            <a:lstStyle/>
            <a:p>
              <a:pPr lvl="0" algn="ctr" defTabSz="457200">
                <a:buSzPct val="25000"/>
                <a:defRPr/>
              </a:pPr>
              <a:r>
                <a:rPr lang="zh-CN" altLang="en-US" sz="2000" b="1" dirty="0">
                  <a:solidFill>
                    <a:schemeClr val="bg1"/>
                  </a:solidFill>
                  <a:latin typeface="思源宋体 CN" panose="02020400000000000000" pitchFamily="18" charset="-122"/>
                  <a:ea typeface="思源宋体 CN" panose="02020400000000000000" pitchFamily="18" charset="-122"/>
                </a:rPr>
                <a:t>色彩的恒长性运用</a:t>
              </a:r>
              <a:endParaRPr lang="zh-CN" altLang="en-US" sz="2000" b="1" dirty="0">
                <a:solidFill>
                  <a:schemeClr val="bg1"/>
                </a:solidFill>
                <a:latin typeface="思源宋体 CN" panose="02020400000000000000" pitchFamily="18" charset="-122"/>
                <a:ea typeface="思源宋体 CN" panose="02020400000000000000" pitchFamily="18" charset="-122"/>
              </a:endParaRPr>
            </a:p>
          </p:txBody>
        </p:sp>
      </p:grpSp>
      <p:pic>
        <p:nvPicPr>
          <p:cNvPr id="11" name="图片 35" descr="QQ截图20151028215205"/>
          <p:cNvPicPr>
            <a:picLocks noChangeAspect="1"/>
          </p:cNvPicPr>
          <p:nvPr/>
        </p:nvPicPr>
        <p:blipFill>
          <a:blip r:embed="rId1"/>
          <a:stretch>
            <a:fillRect/>
          </a:stretch>
        </p:blipFill>
        <p:spPr>
          <a:xfrm>
            <a:off x="7160260" y="2579370"/>
            <a:ext cx="5698490" cy="2386965"/>
          </a:xfrm>
          <a:prstGeom prst="rect">
            <a:avLst/>
          </a:prstGeom>
          <a:noFill/>
          <a:ln>
            <a:noFill/>
          </a:ln>
        </p:spPr>
      </p:pic>
      <p:grpSp>
        <p:nvGrpSpPr>
          <p:cNvPr id="27" name="组合 26"/>
          <p:cNvGrpSpPr/>
          <p:nvPr/>
        </p:nvGrpSpPr>
        <p:grpSpPr>
          <a:xfrm>
            <a:off x="4286885" y="1529080"/>
            <a:ext cx="3206115" cy="4488180"/>
            <a:chOff x="8286822" y="1240605"/>
            <a:chExt cx="3552254" cy="4972357"/>
          </a:xfrm>
        </p:grpSpPr>
        <p:sp>
          <p:nvSpPr>
            <p:cNvPr id="28" name="Rectangle: Rounded Corners 15"/>
            <p:cNvSpPr/>
            <p:nvPr/>
          </p:nvSpPr>
          <p:spPr>
            <a:xfrm flipH="1">
              <a:off x="8286822" y="1240605"/>
              <a:ext cx="3552254" cy="4972357"/>
            </a:xfrm>
            <a:prstGeom prst="roundRect">
              <a:avLst>
                <a:gd name="adj" fmla="val 727"/>
              </a:avLst>
            </a:prstGeom>
            <a:solidFill>
              <a:schemeClr val="bg1"/>
            </a:solidFill>
            <a:ln>
              <a:noFill/>
            </a:ln>
            <a:effectLst>
              <a:outerShdw blurRad="1270000" dist="1092200" dir="8100000" sx="90000" sy="9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285750" rtl="0" eaLnBrk="1" fontAlgn="auto" latinLnBrk="0" hangingPunct="1">
                <a:lnSpc>
                  <a:spcPct val="100000"/>
                </a:lnSpc>
                <a:spcBef>
                  <a:spcPts val="0"/>
                </a:spcBef>
                <a:spcAft>
                  <a:spcPts val="0"/>
                </a:spcAft>
                <a:buClrTx/>
                <a:buSzTx/>
                <a:buFontTx/>
                <a:buNone/>
                <a:defRPr/>
              </a:pPr>
              <a:endParaRPr kumimoji="0" lang="id-ID" sz="1125" b="0" i="0" u="none" strike="noStrike" kern="1200" cap="none" spc="0" normalizeH="0" baseline="0" noProof="0" dirty="0">
                <a:ln>
                  <a:noFill/>
                </a:ln>
                <a:solidFill>
                  <a:srgbClr val="FFFFFF"/>
                </a:solidFill>
                <a:effectLst/>
                <a:uLnTx/>
                <a:uFillTx/>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9" name="TextBox 34"/>
            <p:cNvSpPr txBox="1"/>
            <p:nvPr/>
          </p:nvSpPr>
          <p:spPr>
            <a:xfrm>
              <a:off x="8540456" y="2721974"/>
              <a:ext cx="2935705" cy="2828784"/>
            </a:xfrm>
            <a:prstGeom prst="rect">
              <a:avLst/>
            </a:prstGeom>
            <a:noFill/>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914400">
                <a:lnSpc>
                  <a:spcPct val="100000"/>
                </a:lnSpc>
              </a:pPr>
              <a:r>
                <a:rPr lang="zh-CN" altLang="en-US" sz="1600" b="1" dirty="0">
                  <a:solidFill>
                    <a:prstClr val="black">
                      <a:lumMod val="75000"/>
                      <a:lumOff val="25000"/>
                    </a:prstClr>
                  </a:solidFill>
                  <a:latin typeface="汉仪雅酷黑 85W" panose="020B0904020202020204" charset="-122"/>
                  <a:ea typeface="汉仪雅酷黑 85W" panose="020B0904020202020204" charset="-122"/>
                  <a:cs typeface="汉仪雅酷黑 85W" panose="020B0904020202020204" charset="-122"/>
                  <a:sym typeface="思源黑体 CN Bold" panose="020B0800000000000000" pitchFamily="34" charset="-122"/>
                </a:rPr>
                <a:t>在</a:t>
              </a:r>
              <a:r>
                <a:rPr lang="zh-CN" altLang="en-US" sz="1600" b="1" dirty="0">
                  <a:solidFill>
                    <a:schemeClr val="tx1">
                      <a:lumMod val="65000"/>
                      <a:lumOff val="35000"/>
                    </a:schemeClr>
                  </a:solidFill>
                  <a:uFillTx/>
                  <a:latin typeface="字魂无外润黑体" panose="00000500000000000000" charset="-122"/>
                  <a:ea typeface="字魂无外润黑体" panose="00000500000000000000" charset="-122"/>
                  <a:sym typeface="思源黑体 CN Bold" panose="020B0800000000000000" pitchFamily="34" charset="-122"/>
                </a:rPr>
                <a:t>影视拍摄中，通常固定摄影机拍摄的静物与相机拍摄的照片在内容上没有什么区别，都是画面内静止的物体。但是，在表现形式上，影像所捕捉的物体较之图片更鲜活，更真实。这是由于大气透视的原因，影像具有一种“空气感”，时间在画面中流动</a:t>
              </a:r>
              <a:endParaRPr lang="zh-CN" altLang="en-US" sz="1600" b="1" dirty="0">
                <a:solidFill>
                  <a:schemeClr val="tx1">
                    <a:lumMod val="65000"/>
                    <a:lumOff val="35000"/>
                  </a:schemeClr>
                </a:solidFill>
                <a:uFillTx/>
                <a:latin typeface="字魂无外润黑体" panose="00000500000000000000" charset="-122"/>
                <a:ea typeface="字魂无外润黑体" panose="00000500000000000000" charset="-122"/>
                <a:sym typeface="思源黑体 CN Bold" panose="020B0800000000000000" pitchFamily="34" charset="-122"/>
              </a:endParaRPr>
            </a:p>
          </p:txBody>
        </p:sp>
        <p:sp>
          <p:nvSpPr>
            <p:cNvPr id="30" name="矩形: 圆角 29"/>
            <p:cNvSpPr/>
            <p:nvPr/>
          </p:nvSpPr>
          <p:spPr>
            <a:xfrm>
              <a:off x="8649154" y="2070034"/>
              <a:ext cx="2827591" cy="505818"/>
            </a:xfrm>
            <a:prstGeom prst="roundRect">
              <a:avLst>
                <a:gd name="adj" fmla="val 50000"/>
              </a:avLst>
            </a:prstGeom>
            <a:solidFill>
              <a:srgbClr val="21A1AA"/>
            </a:solidFill>
            <a:ln w="12700" cap="flat" cmpd="sng" algn="ctr">
              <a:noFill/>
              <a:prstDash val="solid"/>
              <a:miter lim="800000"/>
            </a:ln>
            <a:effectLst>
              <a:outerShdw blurRad="381000" sx="102000" sy="102000" algn="ctr" rotWithShape="0">
                <a:prstClr val="black">
                  <a:alpha val="15000"/>
                </a:prstClr>
              </a:outerShdw>
            </a:effectLst>
          </p:spPr>
          <p:txBody>
            <a:bodyPr rtlCol="0" anchor="ctr"/>
            <a:lstStyle/>
            <a:p>
              <a:pPr lvl="0" algn="ctr" defTabSz="457200">
                <a:buSzPct val="25000"/>
                <a:defRPr/>
              </a:pPr>
              <a:r>
                <a:rPr lang="zh-CN" altLang="en-US" sz="2000" b="1" dirty="0">
                  <a:solidFill>
                    <a:prstClr val="white"/>
                  </a:solidFill>
                  <a:latin typeface="思源宋体 CN" panose="02020400000000000000" pitchFamily="18" charset="-122"/>
                  <a:ea typeface="思源宋体 CN" panose="02020400000000000000" pitchFamily="18" charset="-122"/>
                </a:rPr>
                <a:t>色彩的透视性运用</a:t>
              </a:r>
              <a:endParaRPr lang="zh-CN" altLang="en-US" sz="2000" b="1" dirty="0">
                <a:solidFill>
                  <a:prstClr val="white"/>
                </a:solidFill>
                <a:latin typeface="思源宋体 CN" panose="02020400000000000000" pitchFamily="18" charset="-122"/>
                <a:ea typeface="思源宋体 CN" panose="02020400000000000000"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42"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anim calcmode="lin" valueType="num">
                                      <p:cBhvr>
                                        <p:cTn id="16" dur="1000" fill="hold"/>
                                        <p:tgtEl>
                                          <p:spTgt spid="27"/>
                                        </p:tgtEl>
                                        <p:attrNameLst>
                                          <p:attrName>ppt_x</p:attrName>
                                        </p:attrNameLst>
                                      </p:cBhvr>
                                      <p:tavLst>
                                        <p:tav tm="0">
                                          <p:val>
                                            <p:strVal val="#ppt_x"/>
                                          </p:val>
                                        </p:tav>
                                        <p:tav tm="100000">
                                          <p:val>
                                            <p:strVal val="#ppt_x"/>
                                          </p:val>
                                        </p:tav>
                                      </p:tavLst>
                                    </p:anim>
                                    <p:anim calcmode="lin" valueType="num">
                                      <p:cBhvr>
                                        <p:cTn id="1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75260" y="223520"/>
            <a:ext cx="7635240" cy="482600"/>
            <a:chOff x="276" y="352"/>
            <a:chExt cx="12024" cy="760"/>
          </a:xfrm>
        </p:grpSpPr>
        <p:sp>
          <p:nvSpPr>
            <p:cNvPr id="4" name="文本框 3"/>
            <p:cNvSpPr txBox="1"/>
            <p:nvPr/>
          </p:nvSpPr>
          <p:spPr>
            <a:xfrm>
              <a:off x="1717" y="352"/>
              <a:ext cx="10583" cy="678"/>
            </a:xfrm>
            <a:prstGeom prst="rect">
              <a:avLst/>
            </a:prstGeom>
            <a:noFill/>
          </p:spPr>
          <p:txBody>
            <a:bodyPr wrap="square" lIns="0" tIns="0" rIns="0" bIns="0" rtlCol="0">
              <a:spAutoFit/>
            </a:bodyPr>
            <a:p>
              <a:pPr marL="0" indent="0" algn="ctr"/>
              <a:r>
                <a:rPr 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5.</a:t>
              </a:r>
              <a:r>
                <a:rPr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色彩与情感联系在影视色彩中的运用</a:t>
              </a:r>
              <a:endParaRPr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5" name="平行四边形 4"/>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6" name="平行四边形 5"/>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
        <p:nvSpPr>
          <p:cNvPr id="7" name="文本框 6"/>
          <p:cNvSpPr txBox="1"/>
          <p:nvPr/>
        </p:nvSpPr>
        <p:spPr>
          <a:xfrm>
            <a:off x="1002030" y="984885"/>
            <a:ext cx="11360150" cy="1660525"/>
          </a:xfrm>
          <a:prstGeom prst="rect">
            <a:avLst/>
          </a:prstGeom>
          <a:noFill/>
          <a:ln w="9525">
            <a:noFill/>
          </a:ln>
        </p:spPr>
        <p:txBody>
          <a:bodyPr wrap="square">
            <a:spAutoFit/>
          </a:bodyPr>
          <a:p>
            <a:pPr marL="0" indent="266700" algn="l"/>
            <a:r>
              <a:rPr lang="zh-CN" sz="24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rPr>
              <a:t>一、心理颜色运用</a:t>
            </a:r>
            <a:endParaRPr lang="zh-CN" sz="14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endParaRPr>
          </a:p>
          <a:p>
            <a:pPr marL="0" indent="266700" algn="l"/>
            <a:endParaRPr lang="zh-CN" sz="14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endParaRPr>
          </a:p>
          <a:p>
            <a:pPr marL="0" indent="266700" algn="l"/>
            <a:r>
              <a:rPr lang="zh-CN" sz="16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rPr>
              <a:t>影视色彩除了真实的再现故事情节外，也开始上升为一种风格化的造型元素，成为一种符号，刻意营造影视作品需要的特殊氛围。如《英雄》里面的第一个色彩元素—红。这是无名给秦王编造的残剑飞雪的故事，因为是虚构的，所以红色反映着无名的躁动（图4-5-1） ，而这个故事刻画的人物是小气刻薄，相互猜疑的形象，所以红色又包含了嫉妒、猜疑、愤怒。特别是最后飞雪杀了如月后漫天的树叶都变红了，使嫉妒愤怒达到极致。</a:t>
            </a:r>
            <a:endParaRPr lang="zh-CN" altLang="en-US" sz="16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endParaRPr>
          </a:p>
        </p:txBody>
      </p:sp>
      <p:pic>
        <p:nvPicPr>
          <p:cNvPr id="8" name="图片 7"/>
          <p:cNvPicPr/>
          <p:nvPr/>
        </p:nvPicPr>
        <p:blipFill>
          <a:blip r:embed="rId1"/>
          <a:stretch>
            <a:fillRect/>
          </a:stretch>
        </p:blipFill>
        <p:spPr>
          <a:xfrm>
            <a:off x="1038860" y="2794635"/>
            <a:ext cx="3643630" cy="1904365"/>
          </a:xfrm>
          <a:prstGeom prst="rect">
            <a:avLst/>
          </a:prstGeom>
          <a:noFill/>
          <a:ln w="9525">
            <a:noFill/>
          </a:ln>
        </p:spPr>
      </p:pic>
      <p:sp>
        <p:nvSpPr>
          <p:cNvPr id="111" name="文本框 110"/>
          <p:cNvSpPr txBox="1"/>
          <p:nvPr/>
        </p:nvSpPr>
        <p:spPr>
          <a:xfrm>
            <a:off x="2451100" y="4528820"/>
            <a:ext cx="5080000" cy="414020"/>
          </a:xfrm>
          <a:prstGeom prst="rect">
            <a:avLst/>
          </a:prstGeom>
          <a:noFill/>
          <a:ln w="9525">
            <a:noFill/>
          </a:ln>
        </p:spPr>
        <p:txBody>
          <a:bodyPr>
            <a:spAutoFit/>
          </a:bodyPr>
          <a:p>
            <a:pPr marL="0" indent="266700"/>
            <a:r>
              <a:rPr lang="en-US" sz="1050" b="0">
                <a:latin typeface="宋体" panose="02010600030101010101" pitchFamily="2" charset="-122"/>
                <a:ea typeface="宋体" panose="02010600030101010101" pitchFamily="2" charset="-122"/>
              </a:rPr>
              <a:t> </a:t>
            </a:r>
            <a:endParaRPr lang="zh-CN" altLang="en-US"/>
          </a:p>
        </p:txBody>
      </p:sp>
      <p:pic>
        <p:nvPicPr>
          <p:cNvPr id="9" name="图片 8"/>
          <p:cNvPicPr/>
          <p:nvPr/>
        </p:nvPicPr>
        <p:blipFill>
          <a:blip r:embed="rId2"/>
          <a:stretch>
            <a:fillRect/>
          </a:stretch>
        </p:blipFill>
        <p:spPr>
          <a:xfrm>
            <a:off x="4816475" y="2794635"/>
            <a:ext cx="2994025" cy="1903730"/>
          </a:xfrm>
          <a:prstGeom prst="rect">
            <a:avLst/>
          </a:prstGeom>
          <a:noFill/>
          <a:ln w="9525">
            <a:noFill/>
          </a:ln>
        </p:spPr>
      </p:pic>
      <p:sp>
        <p:nvSpPr>
          <p:cNvPr id="112" name="文本框 111"/>
          <p:cNvSpPr txBox="1"/>
          <p:nvPr/>
        </p:nvSpPr>
        <p:spPr>
          <a:xfrm>
            <a:off x="767715" y="5351145"/>
            <a:ext cx="11481435" cy="1076325"/>
          </a:xfrm>
          <a:prstGeom prst="rect">
            <a:avLst/>
          </a:prstGeom>
          <a:noFill/>
          <a:ln w="9525">
            <a:noFill/>
          </a:ln>
        </p:spPr>
        <p:txBody>
          <a:bodyPr wrap="square">
            <a:spAutoFit/>
          </a:bodyPr>
          <a:p>
            <a:pPr marL="0" indent="266700" algn="l"/>
            <a:r>
              <a:rPr lang="zh-CN" sz="16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摄影师斯托拉罗说过“色彩是电影语言的一部分，我们使用色彩表达不同的情感和感受，就像运用光与影，象征生与死的冲突一样。”利用色彩的变化能揭示人的内心与事件的发展，也能有效刻画人物的性格和情绪，使人物个性更加强化。它是表达浓烈感情最有效的无声语言。如《英雄》里面的另一个色彩元素—绿（图4-5-2）。绿色代表和平安宁，这是残剑飞雪在家乡一起的美好日子。它表现了一种祥和烂漫的情感，也是残剑放弃杀秦，看透天下的美好心境的表现。</a:t>
            </a:r>
            <a:endParaRPr lang="zh-CN" altLang="en-US" sz="16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endParaRPr>
          </a:p>
        </p:txBody>
      </p:sp>
      <p:pic>
        <p:nvPicPr>
          <p:cNvPr id="10" name="图片 9"/>
          <p:cNvPicPr/>
          <p:nvPr/>
        </p:nvPicPr>
        <p:blipFill>
          <a:blip r:embed="rId3"/>
          <a:stretch>
            <a:fillRect/>
          </a:stretch>
        </p:blipFill>
        <p:spPr>
          <a:xfrm>
            <a:off x="8127365" y="2794635"/>
            <a:ext cx="3903345" cy="1903095"/>
          </a:xfrm>
          <a:prstGeom prst="rect">
            <a:avLst/>
          </a:prstGeom>
          <a:noFill/>
          <a:ln w="9525">
            <a:noFill/>
          </a:ln>
        </p:spPr>
      </p:pic>
      <p:sp>
        <p:nvSpPr>
          <p:cNvPr id="11" name="文本框 10"/>
          <p:cNvSpPr txBox="1"/>
          <p:nvPr/>
        </p:nvSpPr>
        <p:spPr>
          <a:xfrm>
            <a:off x="8127365" y="4698365"/>
            <a:ext cx="3743960" cy="306705"/>
          </a:xfrm>
          <a:prstGeom prst="rect">
            <a:avLst/>
          </a:prstGeom>
          <a:noFill/>
        </p:spPr>
        <p:txBody>
          <a:bodyPr wrap="square" rtlCol="0" anchor="t">
            <a:spAutoFit/>
          </a:bodyPr>
          <a:p>
            <a:pPr algn="ctr"/>
            <a:r>
              <a:rPr lang="zh-CN" sz="140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sym typeface="+mn-ea"/>
              </a:rPr>
              <a:t>图4-5-1 张艺谋电影《英雄》剧照</a:t>
            </a:r>
            <a:endParaRPr lang="zh-CN" altLang="en-US" sz="140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75260" y="223520"/>
            <a:ext cx="7635240" cy="482600"/>
            <a:chOff x="276" y="352"/>
            <a:chExt cx="12024" cy="760"/>
          </a:xfrm>
        </p:grpSpPr>
        <p:sp>
          <p:nvSpPr>
            <p:cNvPr id="4" name="文本框 3"/>
            <p:cNvSpPr txBox="1"/>
            <p:nvPr/>
          </p:nvSpPr>
          <p:spPr>
            <a:xfrm>
              <a:off x="1717" y="352"/>
              <a:ext cx="10583" cy="678"/>
            </a:xfrm>
            <a:prstGeom prst="rect">
              <a:avLst/>
            </a:prstGeom>
            <a:noFill/>
          </p:spPr>
          <p:txBody>
            <a:bodyPr wrap="square" lIns="0" tIns="0" rIns="0" bIns="0" rtlCol="0">
              <a:spAutoFit/>
            </a:bodyPr>
            <a:p>
              <a:pPr marL="0" indent="0" algn="ctr"/>
              <a:r>
                <a:rPr 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5.</a:t>
              </a:r>
              <a:r>
                <a:rPr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色彩与情感联系在影视色彩中的运用</a:t>
              </a:r>
              <a:endParaRPr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5" name="平行四边形 4"/>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6" name="平行四边形 5"/>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
        <p:nvSpPr>
          <p:cNvPr id="7" name="文本框 6"/>
          <p:cNvSpPr txBox="1"/>
          <p:nvPr/>
        </p:nvSpPr>
        <p:spPr>
          <a:xfrm>
            <a:off x="1002030" y="984885"/>
            <a:ext cx="11360150" cy="1660525"/>
          </a:xfrm>
          <a:prstGeom prst="rect">
            <a:avLst/>
          </a:prstGeom>
          <a:noFill/>
          <a:ln w="9525">
            <a:noFill/>
          </a:ln>
        </p:spPr>
        <p:txBody>
          <a:bodyPr wrap="square">
            <a:spAutoFit/>
          </a:bodyPr>
          <a:p>
            <a:pPr marL="0" indent="266700"/>
            <a:r>
              <a:rPr lang="zh-CN" sz="24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rPr>
              <a:t>二、色彩性格的运用</a:t>
            </a:r>
            <a:endParaRPr lang="zh-CN" sz="24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endParaRPr>
          </a:p>
          <a:p>
            <a:pPr marL="0" indent="266700"/>
            <a:endParaRPr lang="zh-CN" sz="14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endParaRPr>
          </a:p>
          <a:p>
            <a:pPr marL="0" indent="266700"/>
            <a:r>
              <a:rPr lang="zh-CN" sz="16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rPr>
              <a:t>性格色彩虽然是一种抽象的色彩，无法用具体的颜色来表达，但是抽象的“性格色彩”与具象的色彩相结合则能够迸发出意想不到的艺术效果，有时候人物性格色彩与人物外形色彩设计相结合，更能够表达一种张力，比如蓝色性格的人穿着红色的衣服，就会产生一种戏剧冲突、一种矛盾，推动者剧情的发展，展示了人物自身性格及思想上的各种冲突斗争，揭示了生活本质，创造典型形象。</a:t>
            </a:r>
            <a:endParaRPr lang="zh-CN" altLang="en-US" sz="16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endParaRPr>
          </a:p>
        </p:txBody>
      </p:sp>
      <p:sp>
        <p:nvSpPr>
          <p:cNvPr id="113" name="文本框 112"/>
          <p:cNvSpPr txBox="1"/>
          <p:nvPr/>
        </p:nvSpPr>
        <p:spPr>
          <a:xfrm>
            <a:off x="1038860" y="2708910"/>
            <a:ext cx="11162665" cy="1814830"/>
          </a:xfrm>
          <a:prstGeom prst="rect">
            <a:avLst/>
          </a:prstGeom>
          <a:noFill/>
          <a:ln w="9525">
            <a:noFill/>
          </a:ln>
        </p:spPr>
        <p:txBody>
          <a:bodyPr wrap="square">
            <a:spAutoFit/>
          </a:bodyPr>
          <a:p>
            <a:pPr marL="0" indent="266700">
              <a:buClrTx/>
              <a:buSzTx/>
              <a:buFontTx/>
            </a:pPr>
            <a:r>
              <a:rPr lang="zh-CN" sz="16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rPr>
              <a:t>美国著名导演大卫·芬奇指导的影片《社交网络》，其中马克·扎克伯格是黄色性格，性格孤僻、有才华、工作狂；爱德华多·萨维林则是绿色性格的人，做事情并没有那么理性；而肖恩·帕克则是典型的红色性格的人，有想法，敢大胆尝试。整部影片色彩基调分为了黄、绿蓝、还有少量的红。影片大部分的场景都是黄色基调，而黄色从色彩心理来讲烘托了影片的主题，从色彩性格上来讲，又烘托了马克·扎克伯格这个人物（图4-5-4）；在马克为网站付出心血，夜以继日的工作过程中，场景基本上都是蓝色的（图4-5-5）；在别人的帮助或干扰下，场景则为绿色的（图4-5-6）；影片中很少出现的红色放在了马克·扎克伯格和肖恩·帕克的对话中（图4-5-7）。不难看出，整个故事就是对红、黄、绿、蓝四种基本色调的演绎。</a:t>
            </a:r>
            <a:endParaRPr lang="zh-CN" sz="1600" b="0">
              <a:solidFill>
                <a:schemeClr val="tx1">
                  <a:lumMod val="75000"/>
                  <a:lumOff val="25000"/>
                </a:schemeClr>
              </a:solidFill>
              <a:latin typeface="字魂无外润黑体" panose="00000500000000000000" charset="-122"/>
              <a:ea typeface="字魂无外润黑体" panose="00000500000000000000" charset="-122"/>
              <a:cs typeface="字魂无外润黑体" panose="00000500000000000000" charset="-122"/>
            </a:endParaRPr>
          </a:p>
        </p:txBody>
      </p:sp>
      <p:pic>
        <p:nvPicPr>
          <p:cNvPr id="3" name="图片 2"/>
          <p:cNvPicPr/>
          <p:nvPr/>
        </p:nvPicPr>
        <p:blipFill>
          <a:blip r:embed="rId1"/>
          <a:stretch>
            <a:fillRect/>
          </a:stretch>
        </p:blipFill>
        <p:spPr>
          <a:xfrm>
            <a:off x="1320800" y="4523740"/>
            <a:ext cx="2933065" cy="1258570"/>
          </a:xfrm>
          <a:prstGeom prst="rect">
            <a:avLst/>
          </a:prstGeom>
          <a:noFill/>
          <a:ln w="9525">
            <a:noFill/>
          </a:ln>
        </p:spPr>
      </p:pic>
      <p:pic>
        <p:nvPicPr>
          <p:cNvPr id="114" name="图片 113"/>
          <p:cNvPicPr/>
          <p:nvPr/>
        </p:nvPicPr>
        <p:blipFill>
          <a:blip r:embed="rId2"/>
          <a:stretch>
            <a:fillRect/>
          </a:stretch>
        </p:blipFill>
        <p:spPr>
          <a:xfrm>
            <a:off x="1320800" y="5705475"/>
            <a:ext cx="2924810" cy="1249680"/>
          </a:xfrm>
          <a:prstGeom prst="rect">
            <a:avLst/>
          </a:prstGeom>
          <a:noFill/>
          <a:ln w="9525">
            <a:noFill/>
          </a:ln>
        </p:spPr>
      </p:pic>
      <p:sp>
        <p:nvSpPr>
          <p:cNvPr id="115" name="文本框 114"/>
          <p:cNvSpPr txBox="1"/>
          <p:nvPr/>
        </p:nvSpPr>
        <p:spPr>
          <a:xfrm>
            <a:off x="1090295" y="6656705"/>
            <a:ext cx="5080000" cy="575945"/>
          </a:xfrm>
          <a:prstGeom prst="rect">
            <a:avLst/>
          </a:prstGeom>
          <a:noFill/>
          <a:ln w="9525">
            <a:noFill/>
          </a:ln>
        </p:spPr>
        <p:txBody>
          <a:bodyPr>
            <a:spAutoFit/>
          </a:bodyPr>
          <a:p>
            <a:pPr marL="0" indent="266700"/>
            <a:r>
              <a:rPr lang="en-US" sz="1050" b="0">
                <a:latin typeface="宋体" panose="02010600030101010101" pitchFamily="2" charset="-122"/>
                <a:ea typeface="宋体" panose="02010600030101010101" pitchFamily="2" charset="-122"/>
              </a:rPr>
              <a:t> </a:t>
            </a:r>
            <a:r>
              <a:rPr lang="zh-CN" sz="1050" b="0">
                <a:ea typeface="宋体" panose="02010600030101010101" pitchFamily="2" charset="-122"/>
              </a:rPr>
              <a:t>图4-5-4 《社交网络》涉及利益分歧的场景几乎都是黄色</a:t>
            </a:r>
            <a:endParaRPr lang="zh-CN" altLang="en-US"/>
          </a:p>
        </p:txBody>
      </p:sp>
      <p:pic>
        <p:nvPicPr>
          <p:cNvPr id="12" name="图片 11"/>
          <p:cNvPicPr/>
          <p:nvPr/>
        </p:nvPicPr>
        <p:blipFill>
          <a:blip r:embed="rId3"/>
          <a:stretch>
            <a:fillRect/>
          </a:stretch>
        </p:blipFill>
        <p:spPr>
          <a:xfrm>
            <a:off x="4438650" y="4534535"/>
            <a:ext cx="2821940" cy="1204595"/>
          </a:xfrm>
          <a:prstGeom prst="rect">
            <a:avLst/>
          </a:prstGeom>
          <a:noFill/>
          <a:ln w="9525">
            <a:noFill/>
          </a:ln>
        </p:spPr>
      </p:pic>
      <p:pic>
        <p:nvPicPr>
          <p:cNvPr id="116" name="图片 115"/>
          <p:cNvPicPr/>
          <p:nvPr/>
        </p:nvPicPr>
        <p:blipFill>
          <a:blip r:embed="rId4"/>
          <a:stretch>
            <a:fillRect/>
          </a:stretch>
        </p:blipFill>
        <p:spPr>
          <a:xfrm>
            <a:off x="4455160" y="5739130"/>
            <a:ext cx="2805430" cy="1196340"/>
          </a:xfrm>
          <a:prstGeom prst="rect">
            <a:avLst/>
          </a:prstGeom>
          <a:noFill/>
          <a:ln w="9525">
            <a:noFill/>
          </a:ln>
        </p:spPr>
      </p:pic>
      <p:sp>
        <p:nvSpPr>
          <p:cNvPr id="117" name="文本框 116"/>
          <p:cNvSpPr txBox="1"/>
          <p:nvPr/>
        </p:nvSpPr>
        <p:spPr>
          <a:xfrm>
            <a:off x="1320800" y="9565640"/>
            <a:ext cx="5080000" cy="414020"/>
          </a:xfrm>
          <a:prstGeom prst="rect">
            <a:avLst/>
          </a:prstGeom>
          <a:noFill/>
          <a:ln w="9525">
            <a:noFill/>
          </a:ln>
        </p:spPr>
        <p:txBody>
          <a:bodyPr>
            <a:spAutoFit/>
          </a:bodyPr>
          <a:p>
            <a:pPr marL="0" indent="266700"/>
            <a:r>
              <a:rPr lang="en-US" sz="1050" b="0">
                <a:latin typeface="宋体" panose="02010600030101010101" pitchFamily="2" charset="-122"/>
                <a:ea typeface="宋体" panose="02010600030101010101" pitchFamily="2" charset="-122"/>
              </a:rPr>
              <a:t> </a:t>
            </a:r>
            <a:endParaRPr lang="zh-CN" altLang="en-US"/>
          </a:p>
        </p:txBody>
      </p:sp>
      <p:sp>
        <p:nvSpPr>
          <p:cNvPr id="13" name="文本框 12"/>
          <p:cNvSpPr txBox="1"/>
          <p:nvPr/>
        </p:nvSpPr>
        <p:spPr>
          <a:xfrm>
            <a:off x="3317875" y="6955155"/>
            <a:ext cx="5080000" cy="252730"/>
          </a:xfrm>
          <a:prstGeom prst="rect">
            <a:avLst/>
          </a:prstGeom>
          <a:noFill/>
          <a:ln w="9525">
            <a:noFill/>
          </a:ln>
        </p:spPr>
        <p:txBody>
          <a:bodyPr>
            <a:spAutoFit/>
          </a:bodyPr>
          <a:p>
            <a:pPr marL="0" indent="266700" algn="ctr"/>
            <a:r>
              <a:rPr lang="zh-CN" sz="1050" b="0">
                <a:ea typeface="宋体" panose="02010600030101010101" pitchFamily="2" charset="-122"/>
              </a:rPr>
              <a:t>图4-5-5 《社交网络》有关创立网站的内容为蓝色调</a:t>
            </a:r>
            <a:endParaRPr lang="zh-CN" altLang="en-US"/>
          </a:p>
        </p:txBody>
      </p:sp>
      <p:pic>
        <p:nvPicPr>
          <p:cNvPr id="14" name="图片 13"/>
          <p:cNvPicPr/>
          <p:nvPr/>
        </p:nvPicPr>
        <p:blipFill>
          <a:blip r:embed="rId5"/>
          <a:stretch>
            <a:fillRect/>
          </a:stretch>
        </p:blipFill>
        <p:spPr>
          <a:xfrm>
            <a:off x="7489825" y="4498975"/>
            <a:ext cx="3009900" cy="1283335"/>
          </a:xfrm>
          <a:prstGeom prst="rect">
            <a:avLst/>
          </a:prstGeom>
          <a:noFill/>
          <a:ln w="9525">
            <a:noFill/>
          </a:ln>
        </p:spPr>
      </p:pic>
      <p:pic>
        <p:nvPicPr>
          <p:cNvPr id="118" name="图片 117"/>
          <p:cNvPicPr/>
          <p:nvPr/>
        </p:nvPicPr>
        <p:blipFill>
          <a:blip r:embed="rId6"/>
          <a:stretch>
            <a:fillRect/>
          </a:stretch>
        </p:blipFill>
        <p:spPr>
          <a:xfrm>
            <a:off x="7489825" y="5652135"/>
            <a:ext cx="3000375" cy="1283335"/>
          </a:xfrm>
          <a:prstGeom prst="rect">
            <a:avLst/>
          </a:prstGeom>
          <a:noFill/>
          <a:ln w="9525">
            <a:noFill/>
          </a:ln>
        </p:spPr>
      </p:pic>
      <p:sp>
        <p:nvSpPr>
          <p:cNvPr id="119" name="文本框 118"/>
          <p:cNvSpPr txBox="1"/>
          <p:nvPr/>
        </p:nvSpPr>
        <p:spPr>
          <a:xfrm>
            <a:off x="7489825" y="6737350"/>
            <a:ext cx="6435090" cy="414020"/>
          </a:xfrm>
          <a:prstGeom prst="rect">
            <a:avLst/>
          </a:prstGeom>
          <a:noFill/>
          <a:ln w="9525">
            <a:noFill/>
          </a:ln>
        </p:spPr>
        <p:txBody>
          <a:bodyPr wrap="square">
            <a:spAutoFit/>
          </a:bodyPr>
          <a:p>
            <a:pPr marL="0" indent="266700"/>
            <a:r>
              <a:rPr lang="en-US" sz="1050" b="0">
                <a:latin typeface="宋体" panose="02010600030101010101" pitchFamily="2" charset="-122"/>
                <a:ea typeface="宋体" panose="02010600030101010101" pitchFamily="2" charset="-122"/>
              </a:rPr>
              <a:t> </a:t>
            </a:r>
            <a:r>
              <a:rPr lang="zh-CN" sz="1050" b="0">
                <a:ea typeface="宋体" panose="02010600030101010101" pitchFamily="2" charset="-122"/>
              </a:rPr>
              <a:t>图4-5-6 《社交网络》和别人合作或者博弈时用到绿色调</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íṡľíḍè-Rectangle 17"/>
          <p:cNvSpPr/>
          <p:nvPr/>
        </p:nvSpPr>
        <p:spPr>
          <a:xfrm>
            <a:off x="1090295" y="1118870"/>
            <a:ext cx="11089005" cy="1483995"/>
          </a:xfrm>
          <a:prstGeom prst="rect">
            <a:avLst/>
          </a:prstGeom>
          <a:solidFill>
            <a:srgbClr val="21A1AA"/>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100"/>
          </a:p>
        </p:txBody>
      </p:sp>
      <p:sp>
        <p:nvSpPr>
          <p:cNvPr id="40" name="文本框 39"/>
          <p:cNvSpPr txBox="1"/>
          <p:nvPr/>
        </p:nvSpPr>
        <p:spPr>
          <a:xfrm>
            <a:off x="1090295" y="223520"/>
            <a:ext cx="5716905" cy="430530"/>
          </a:xfrm>
          <a:prstGeom prst="rect">
            <a:avLst/>
          </a:prstGeom>
          <a:noFill/>
        </p:spPr>
        <p:txBody>
          <a:bodyPr wrap="square" lIns="0" tIns="0" rIns="0" bIns="0" rtlCol="0">
            <a:spAutoFit/>
          </a:bodyPr>
          <a:p>
            <a:pPr defTabSz="964565"/>
            <a:r>
              <a:rPr lang="en-US" altLang="zh-CN" sz="2800" b="1" dirty="0">
                <a:solidFill>
                  <a:srgbClr val="21A1AA"/>
                </a:solidFill>
                <a:effectLst>
                  <a:outerShdw blurRad="38100" dist="25400" dir="5400000" algn="ctr" rotWithShape="0">
                    <a:srgbClr val="6E747A">
                      <a:alpha val="43000"/>
                    </a:srgbClr>
                  </a:outerShdw>
                </a:effectLst>
                <a:latin typeface="汉仪雅酷黑 85W" panose="020B0904020202020204" charset="-122"/>
                <a:ea typeface="汉仪雅酷黑 85W" panose="020B0904020202020204" charset="-122"/>
                <a:sym typeface="+mn-ea"/>
              </a:rPr>
              <a:t>6</a:t>
            </a:r>
            <a:r>
              <a:rPr lang="zh-CN" altLang="en-US" sz="2800" b="1" dirty="0">
                <a:solidFill>
                  <a:srgbClr val="21A1AA"/>
                </a:solidFill>
                <a:effectLst>
                  <a:outerShdw blurRad="38100" dist="25400" dir="5400000" algn="ctr" rotWithShape="0">
                    <a:srgbClr val="6E747A">
                      <a:alpha val="43000"/>
                    </a:srgbClr>
                  </a:outerShdw>
                </a:effectLst>
                <a:latin typeface="汉仪雅酷黑 85W" panose="020B0904020202020204" charset="-122"/>
                <a:ea typeface="汉仪雅酷黑 85W" panose="020B0904020202020204" charset="-122"/>
                <a:sym typeface="+mn-ea"/>
              </a:rPr>
              <a:t> 影视色彩在影视后期调色中的运用</a:t>
            </a:r>
            <a:endParaRPr lang="zh-CN" altLang="en-US" sz="2800" b="1" dirty="0" smtClean="0">
              <a:solidFill>
                <a:srgbClr val="21A1AA"/>
              </a:solidFill>
              <a:effectLst>
                <a:outerShdw blurRad="38100" dist="25400" dir="5400000" algn="ctr" rotWithShape="0">
                  <a:srgbClr val="6E747A">
                    <a:alpha val="43000"/>
                  </a:srgbClr>
                </a:outerShdw>
              </a:effectLst>
              <a:latin typeface="汉仪雅酷黑 85W" panose="020B0904020202020204" charset="-122"/>
              <a:ea typeface="汉仪雅酷黑 85W" panose="020B0904020202020204" charset="-122"/>
              <a:cs typeface="+mn-ea"/>
              <a:sym typeface="+mn-ea"/>
            </a:endParaRPr>
          </a:p>
        </p:txBody>
      </p:sp>
      <p:sp>
        <p:nvSpPr>
          <p:cNvPr id="3" name="平行四边形 2"/>
          <p:cNvSpPr/>
          <p:nvPr/>
        </p:nvSpPr>
        <p:spPr>
          <a:xfrm>
            <a:off x="175286" y="260453"/>
            <a:ext cx="592760" cy="445684"/>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4" name="平行四边形 3"/>
          <p:cNvSpPr/>
          <p:nvPr/>
        </p:nvSpPr>
        <p:spPr>
          <a:xfrm>
            <a:off x="566281" y="260453"/>
            <a:ext cx="523688" cy="39375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2" name="文本框 1"/>
          <p:cNvSpPr txBox="1"/>
          <p:nvPr/>
        </p:nvSpPr>
        <p:spPr>
          <a:xfrm>
            <a:off x="1198880" y="1203960"/>
            <a:ext cx="5080000" cy="368300"/>
          </a:xfrm>
          <a:prstGeom prst="rect">
            <a:avLst/>
          </a:prstGeom>
          <a:noFill/>
          <a:ln w="9525">
            <a:noFill/>
          </a:ln>
        </p:spPr>
        <p:txBody>
          <a:bodyPr>
            <a:spAutoFit/>
          </a:bodyPr>
          <a:p>
            <a:pPr marL="0" indent="266700"/>
            <a:r>
              <a:rPr lang="zh-CN" sz="1800" b="0">
                <a:solidFill>
                  <a:schemeClr val="bg1"/>
                </a:solidFill>
                <a:latin typeface="字魂无外润黑体" panose="00000500000000000000" charset="-122"/>
                <a:ea typeface="字魂无外润黑体" panose="00000500000000000000" charset="-122"/>
              </a:rPr>
              <a:t>一、影视色彩基调运用</a:t>
            </a:r>
            <a:endParaRPr lang="zh-CN" altLang="en-US" sz="1800" b="0">
              <a:solidFill>
                <a:schemeClr val="bg1"/>
              </a:solidFill>
              <a:latin typeface="字魂无外润黑体" panose="00000500000000000000" charset="-122"/>
              <a:ea typeface="字魂无外润黑体" panose="00000500000000000000" charset="-122"/>
            </a:endParaRPr>
          </a:p>
        </p:txBody>
      </p:sp>
      <p:sp>
        <p:nvSpPr>
          <p:cNvPr id="6" name="文本框 5"/>
          <p:cNvSpPr txBox="1"/>
          <p:nvPr/>
        </p:nvSpPr>
        <p:spPr>
          <a:xfrm>
            <a:off x="1198880" y="1572260"/>
            <a:ext cx="10979785" cy="922020"/>
          </a:xfrm>
          <a:prstGeom prst="rect">
            <a:avLst/>
          </a:prstGeom>
          <a:noFill/>
        </p:spPr>
        <p:txBody>
          <a:bodyPr wrap="square" rtlCol="0">
            <a:spAutoFit/>
          </a:bodyPr>
          <a:p>
            <a:r>
              <a:rPr lang="zh-CN" altLang="en-US">
                <a:solidFill>
                  <a:schemeClr val="bg1"/>
                </a:solidFill>
                <a:latin typeface="字魂无外润黑体" panose="00000500000000000000" charset="-122"/>
                <a:ea typeface="字魂无外润黑体" panose="00000500000000000000" charset="-122"/>
              </a:rPr>
              <a:t>色彩基调是指一部影片色彩构成的总体倾向和色彩效果感觉。色彩基调属于影片中的情绪基调，它是影响影片情绪基调的重要的视觉方法，是组成整个影片分氛围的重要组成部分，影片的色彩基调是利用个画面与画面之间具体的色调之间的变化，构成的色彩流，它是时间范畴内的色彩变化的总倾向与给人的跟手和印象。</a:t>
            </a:r>
            <a:endParaRPr lang="zh-CN" altLang="en-US">
              <a:solidFill>
                <a:schemeClr val="bg1"/>
              </a:solidFill>
              <a:latin typeface="字魂无外润黑体" panose="00000500000000000000" charset="-122"/>
              <a:ea typeface="字魂无外润黑体" panose="00000500000000000000" charset="-122"/>
            </a:endParaRPr>
          </a:p>
        </p:txBody>
      </p:sp>
      <p:sp>
        <p:nvSpPr>
          <p:cNvPr id="11" name="Rounded Rectangle 36"/>
          <p:cNvSpPr/>
          <p:nvPr/>
        </p:nvSpPr>
        <p:spPr>
          <a:xfrm>
            <a:off x="2741173" y="2974918"/>
            <a:ext cx="1548000" cy="468000"/>
          </a:xfrm>
          <a:prstGeom prst="roundRect">
            <a:avLst>
              <a:gd name="adj" fmla="val 50000"/>
            </a:avLst>
          </a:prstGeom>
          <a:solidFill>
            <a:srgbClr val="21A1A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dirty="0">
                <a:solidFill>
                  <a:schemeClr val="bg1"/>
                </a:solidFill>
                <a:latin typeface="字魂无外润黑体" panose="00000500000000000000" charset="-122"/>
                <a:ea typeface="字魂无外润黑体" panose="00000500000000000000" charset="-122"/>
                <a:cs typeface="+mn-ea"/>
                <a:sym typeface="思源黑体 CN Bold" panose="020B0800000000000000" pitchFamily="34" charset="-122"/>
              </a:rPr>
              <a:t>影片色调</a:t>
            </a:r>
            <a:endParaRPr lang="zh-CN" altLang="en-US" sz="2000" b="1" dirty="0">
              <a:solidFill>
                <a:schemeClr val="bg1"/>
              </a:solidFill>
              <a:latin typeface="字魂无外润黑体" panose="00000500000000000000" charset="-122"/>
              <a:ea typeface="字魂无外润黑体" panose="00000500000000000000" charset="-122"/>
              <a:cs typeface="+mn-ea"/>
              <a:sym typeface="思源黑体 CN Bold" panose="020B0800000000000000" pitchFamily="34" charset="-122"/>
            </a:endParaRPr>
          </a:p>
        </p:txBody>
      </p:sp>
      <p:sp>
        <p:nvSpPr>
          <p:cNvPr id="9" name="Rounded Rectangle 31"/>
          <p:cNvSpPr/>
          <p:nvPr/>
        </p:nvSpPr>
        <p:spPr>
          <a:xfrm>
            <a:off x="1841500" y="2834005"/>
            <a:ext cx="3385820" cy="4048760"/>
          </a:xfrm>
          <a:prstGeom prst="roundRect">
            <a:avLst>
              <a:gd name="adj" fmla="val 4167"/>
            </a:avLst>
          </a:prstGeom>
          <a:noFill/>
          <a:ln w="63500">
            <a:solidFill>
              <a:srgbClr val="21A1A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350" dirty="0">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7" name="文本框 6"/>
          <p:cNvSpPr txBox="1"/>
          <p:nvPr/>
        </p:nvSpPr>
        <p:spPr>
          <a:xfrm>
            <a:off x="2014220" y="3517900"/>
            <a:ext cx="3101340" cy="2861310"/>
          </a:xfrm>
          <a:prstGeom prst="rect">
            <a:avLst/>
          </a:prstGeom>
          <a:noFill/>
          <a:ln w="9525">
            <a:noFill/>
          </a:ln>
        </p:spPr>
        <p:txBody>
          <a:bodyPr wrap="square">
            <a:spAutoFit/>
          </a:bodyPr>
          <a:p>
            <a:pPr marL="0" indent="0"/>
            <a:r>
              <a:rPr lang="zh-CN" sz="1800" b="0">
                <a:solidFill>
                  <a:schemeClr val="tx1">
                    <a:lumMod val="65000"/>
                    <a:lumOff val="35000"/>
                  </a:schemeClr>
                </a:solidFill>
                <a:uFillTx/>
                <a:latin typeface="字魂无外润黑体" panose="00000500000000000000" charset="-122"/>
                <a:ea typeface="字魂无外润黑体" panose="00000500000000000000" charset="-122"/>
              </a:rPr>
              <a:t>色调只是彩色影片画面的色彩配置所产生的色彩倾向，是影片表现情绪、创造意境的重要手段，拍摄物体具有的颜色特征、现场拍摄时候具有的客观光线条件、如果是胶片拍摄的话胶片在洗印过程中的控制、摄影镜头、后期制作中的调色等都能对影片的色调构成影响。</a:t>
            </a:r>
            <a:endParaRPr lang="zh-CN" altLang="en-US" sz="1800" b="0">
              <a:solidFill>
                <a:schemeClr val="tx1">
                  <a:lumMod val="65000"/>
                  <a:lumOff val="35000"/>
                </a:schemeClr>
              </a:solidFill>
              <a:uFillTx/>
              <a:latin typeface="字魂无外润黑体" panose="00000500000000000000" charset="-122"/>
              <a:ea typeface="字魂无外润黑体" panose="00000500000000000000" charset="-122"/>
            </a:endParaRPr>
          </a:p>
        </p:txBody>
      </p:sp>
      <p:sp>
        <p:nvSpPr>
          <p:cNvPr id="8" name="Rounded Rectangle 36"/>
          <p:cNvSpPr/>
          <p:nvPr/>
        </p:nvSpPr>
        <p:spPr>
          <a:xfrm>
            <a:off x="8169153" y="2974918"/>
            <a:ext cx="1548000" cy="468000"/>
          </a:xfrm>
          <a:prstGeom prst="roundRect">
            <a:avLst>
              <a:gd name="adj" fmla="val 50000"/>
            </a:avLst>
          </a:prstGeom>
          <a:solidFill>
            <a:srgbClr val="21A1A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dirty="0">
                <a:solidFill>
                  <a:schemeClr val="bg1"/>
                </a:solidFill>
                <a:latin typeface="字魂无外润黑体" panose="00000500000000000000" charset="-122"/>
                <a:ea typeface="字魂无外润黑体" panose="00000500000000000000" charset="-122"/>
                <a:cs typeface="+mn-ea"/>
                <a:sym typeface="思源黑体 CN Bold" panose="020B0800000000000000" pitchFamily="34" charset="-122"/>
              </a:rPr>
              <a:t>场景色调</a:t>
            </a:r>
            <a:endParaRPr lang="zh-CN" altLang="en-US" sz="2000" b="1" dirty="0">
              <a:solidFill>
                <a:schemeClr val="bg1"/>
              </a:solidFill>
              <a:latin typeface="字魂无外润黑体" panose="00000500000000000000" charset="-122"/>
              <a:ea typeface="字魂无外润黑体" panose="00000500000000000000" charset="-122"/>
              <a:cs typeface="+mn-ea"/>
              <a:sym typeface="思源黑体 CN Bold" panose="020B0800000000000000" pitchFamily="34" charset="-122"/>
            </a:endParaRPr>
          </a:p>
        </p:txBody>
      </p:sp>
      <p:sp>
        <p:nvSpPr>
          <p:cNvPr id="10" name="Rounded Rectangle 31"/>
          <p:cNvSpPr/>
          <p:nvPr/>
        </p:nvSpPr>
        <p:spPr>
          <a:xfrm>
            <a:off x="7098030" y="2834005"/>
            <a:ext cx="3557270" cy="4048760"/>
          </a:xfrm>
          <a:prstGeom prst="roundRect">
            <a:avLst>
              <a:gd name="adj" fmla="val 4167"/>
            </a:avLst>
          </a:prstGeom>
          <a:noFill/>
          <a:ln w="63500">
            <a:solidFill>
              <a:srgbClr val="21A1A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350" dirty="0">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12" name="文本框 11"/>
          <p:cNvSpPr txBox="1"/>
          <p:nvPr/>
        </p:nvSpPr>
        <p:spPr>
          <a:xfrm>
            <a:off x="7098030" y="3517900"/>
            <a:ext cx="3703955" cy="3046095"/>
          </a:xfrm>
          <a:prstGeom prst="rect">
            <a:avLst/>
          </a:prstGeom>
          <a:noFill/>
          <a:ln w="9525">
            <a:noFill/>
          </a:ln>
        </p:spPr>
        <p:txBody>
          <a:bodyPr wrap="square">
            <a:spAutoFit/>
          </a:bodyPr>
          <a:p>
            <a:pPr marL="0" indent="0"/>
            <a:r>
              <a:rPr lang="zh-CN" sz="1600" b="0">
                <a:solidFill>
                  <a:schemeClr val="tx1">
                    <a:lumMod val="65000"/>
                    <a:lumOff val="35000"/>
                  </a:schemeClr>
                </a:solidFill>
                <a:uFillTx/>
                <a:latin typeface="字魂无外润黑体" panose="00000500000000000000" charset="-122"/>
                <a:ea typeface="字魂无外润黑体" panose="00000500000000000000" charset="-122"/>
              </a:rPr>
              <a:t>场景基调是指特定场景或者是同一场景不同场戏中呈现的色调特点，是构成一部影片色彩形式的基本单位，具有相对完整的性质。场景色调由符合剧情需求的环境和陈设的色彩、登场人物服饰与皮肤色彩的配置与变化，场景色调可以加强环境的真实感，形成特定的色调气氛，在剧情发展中突出人物性格、处境、情绪，形成对人物真实感和心里深度的补充；还可以表现出某种象征性理念的含义；并能与其他造型因素、声音因素互相联结、对比，或是参与场面调度，</a:t>
            </a:r>
            <a:endParaRPr lang="zh-CN" sz="1600" b="0">
              <a:solidFill>
                <a:schemeClr val="tx1">
                  <a:lumMod val="65000"/>
                  <a:lumOff val="35000"/>
                </a:schemeClr>
              </a:solidFill>
              <a:uFillTx/>
              <a:latin typeface="字魂无外润黑体" panose="00000500000000000000" charset="-122"/>
              <a:ea typeface="字魂无外润黑体" panose="000005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文本框 57"/>
          <p:cNvSpPr txBox="1"/>
          <p:nvPr/>
        </p:nvSpPr>
        <p:spPr>
          <a:xfrm>
            <a:off x="1090295" y="223520"/>
            <a:ext cx="5716905" cy="430530"/>
          </a:xfrm>
          <a:prstGeom prst="rect">
            <a:avLst/>
          </a:prstGeom>
          <a:noFill/>
        </p:spPr>
        <p:txBody>
          <a:bodyPr wrap="square" lIns="0" tIns="0" rIns="0" bIns="0" rtlCol="0">
            <a:spAutoFit/>
          </a:bodyPr>
          <a:p>
            <a:pPr defTabSz="964565"/>
            <a:r>
              <a:rPr lang="en-US" altLang="zh-CN" sz="2800" b="1" dirty="0">
                <a:solidFill>
                  <a:srgbClr val="21A1AA"/>
                </a:solidFill>
                <a:effectLst>
                  <a:outerShdw blurRad="38100" dist="25400" dir="5400000" algn="ctr" rotWithShape="0">
                    <a:srgbClr val="6E747A">
                      <a:alpha val="43000"/>
                    </a:srgbClr>
                  </a:outerShdw>
                </a:effectLst>
                <a:latin typeface="汉仪雅酷黑 85W" panose="020B0904020202020204" charset="-122"/>
                <a:ea typeface="汉仪雅酷黑 85W" panose="020B0904020202020204" charset="-122"/>
                <a:sym typeface="+mn-ea"/>
              </a:rPr>
              <a:t>6</a:t>
            </a:r>
            <a:r>
              <a:rPr lang="zh-CN" altLang="en-US" sz="2800" b="1" dirty="0">
                <a:solidFill>
                  <a:srgbClr val="21A1AA"/>
                </a:solidFill>
                <a:effectLst>
                  <a:outerShdw blurRad="38100" dist="25400" dir="5400000" algn="ctr" rotWithShape="0">
                    <a:srgbClr val="6E747A">
                      <a:alpha val="43000"/>
                    </a:srgbClr>
                  </a:outerShdw>
                </a:effectLst>
                <a:latin typeface="汉仪雅酷黑 85W" panose="020B0904020202020204" charset="-122"/>
                <a:ea typeface="汉仪雅酷黑 85W" panose="020B0904020202020204" charset="-122"/>
                <a:sym typeface="+mn-ea"/>
              </a:rPr>
              <a:t> 影视色彩在影视后期调色中的运用</a:t>
            </a:r>
            <a:endParaRPr lang="zh-CN" altLang="en-US" sz="2800" b="1" dirty="0" smtClean="0">
              <a:solidFill>
                <a:srgbClr val="21A1AA"/>
              </a:solidFill>
              <a:effectLst>
                <a:outerShdw blurRad="38100" dist="25400" dir="5400000" algn="ctr" rotWithShape="0">
                  <a:srgbClr val="6E747A">
                    <a:alpha val="43000"/>
                  </a:srgbClr>
                </a:outerShdw>
              </a:effectLst>
              <a:latin typeface="汉仪雅酷黑 85W" panose="020B0904020202020204" charset="-122"/>
              <a:ea typeface="汉仪雅酷黑 85W" panose="020B0904020202020204" charset="-122"/>
              <a:cs typeface="+mn-ea"/>
              <a:sym typeface="+mn-ea"/>
            </a:endParaRPr>
          </a:p>
        </p:txBody>
      </p:sp>
      <p:sp>
        <p:nvSpPr>
          <p:cNvPr id="59" name="平行四边形 58"/>
          <p:cNvSpPr/>
          <p:nvPr/>
        </p:nvSpPr>
        <p:spPr>
          <a:xfrm>
            <a:off x="175286" y="260453"/>
            <a:ext cx="592760" cy="445684"/>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60" name="平行四边形 59"/>
          <p:cNvSpPr/>
          <p:nvPr/>
        </p:nvSpPr>
        <p:spPr>
          <a:xfrm>
            <a:off x="566281" y="260453"/>
            <a:ext cx="523688" cy="39375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119" name="文本框 118"/>
          <p:cNvSpPr txBox="1"/>
          <p:nvPr/>
        </p:nvSpPr>
        <p:spPr>
          <a:xfrm>
            <a:off x="767715" y="864870"/>
            <a:ext cx="11678920" cy="5354320"/>
          </a:xfrm>
          <a:prstGeom prst="rect">
            <a:avLst/>
          </a:prstGeom>
          <a:noFill/>
          <a:ln w="9525">
            <a:noFill/>
          </a:ln>
        </p:spPr>
        <p:txBody>
          <a:bodyPr wrap="square">
            <a:spAutoFit/>
          </a:bodyPr>
          <a:p>
            <a:pPr marL="0" indent="266700"/>
            <a:r>
              <a:rPr lang="zh-CN" sz="18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二、影视色彩设计</a:t>
            </a:r>
            <a:r>
              <a:rPr lang="zh-CN" sz="16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影视中的色彩。包含了不用的场景色调或色彩主题之间的对比和联系，包含了色调情绪变化与剧情起伏，以及影片中的色彩的节奏进程，同时显示了银幕色彩在时空变化中的多样统一。影片的色彩设计是银幕形象色彩构成的设计蓝图。摄影师和美术师在拍摄前对影片进行造型构思，包括色彩构成的设计。他们根据剧本提供的内容，按照导演的创作意图，设计出全片的色彩处理方案，其中包括：影片色彩基调，人物和环境的色彩造型，重点场面的色调调整，场面与场面、镜头与镜头之间的色彩转换，全片的色彩结构等。根据设计方案，美术师往往画出各种场景的重点镜头色彩氛围图。从一系列设计图中可以看到未来电影波澜起伏的色彩结构，就像阅读一部交响曲的总乐谱。</a:t>
            </a:r>
            <a:endParaRPr lang="zh-CN" sz="16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endParaRPr>
          </a:p>
          <a:p>
            <a:pPr marL="0" indent="266700"/>
            <a:r>
              <a:rPr lang="zh-CN" sz="18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三、</a:t>
            </a:r>
            <a:r>
              <a:rPr lang="en-US" sz="18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 </a:t>
            </a:r>
            <a:r>
              <a:rPr lang="zh-CN" sz="18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分镜头设计</a:t>
            </a:r>
            <a:r>
              <a:rPr lang="zh-CN" sz="16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一般来说，色彩的分镜头设计体现在影片的分镜头图上面。分镜图是指列有分镜头构图、色彩构成、情节叙述、对白和其他相关内容的图表。根据它，在拍摄现场时可以指导摄影师及其他工作人员准确有序的工作。分镜头通过连续的图解来描述或者计划电影场景或一连串镜头。大部分人认为，分镜图就是导演用来安排连续镜头、摄影机、角度、机位的工具，其实它同时也是整个剧组的“视觉预算”。分镜图能使剧组每个人员看到镜头数、场景数、演员数以及所需要的设备和材料等，这就使得剧组能够估算出制作成本。它能够一个镜头一个镜头地分解一个场景甚至整个剧本，这使得导演在未开拍前就能够整体地掌握影片的色彩构成，在经过观察思考之后对影片进行色彩设计。影片色彩构思的基础是剧本所提供的银幕形象，在阅读剧本时脑海里所呈现的具体形象，既有场面，同时也展现为不断运动的银幕画面[21]。当进行场景色调设计时，也要从银幕画面效果出发来构成色彩空间。因此，在拍摄前，不论是否绘制色彩分镜头脚本，都要进行画面造型构思，并使其成为一切形式上尽量完整的视觉方案。影视色彩分镜头设计原则，单个镜头的色彩设计要与整个影片完整色彩设计相统一。镜头画面的色彩形式，是场景色调的组成单位，它是每场戏的场面调度和色彩蒙太奇构思的一个环节。色彩在银幕上的造型职能、情绪作用，色彩形式的完美和谐，不仅只是通过镜头画面本身，而是通过镜头与镜头之间的内部色彩的对比、运动变化及联系统一中得到展示的。</a:t>
            </a:r>
            <a:endParaRPr lang="zh-CN" altLang="en-US" sz="16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54" descr="QQ截图20151029195851"/>
          <p:cNvPicPr>
            <a:picLocks noChangeAspect="1"/>
          </p:cNvPicPr>
          <p:nvPr/>
        </p:nvPicPr>
        <p:blipFill>
          <a:blip r:embed="rId1"/>
          <a:stretch>
            <a:fillRect/>
          </a:stretch>
        </p:blipFill>
        <p:spPr>
          <a:xfrm>
            <a:off x="2004060" y="1720850"/>
            <a:ext cx="9062085" cy="3791585"/>
          </a:xfrm>
          <a:prstGeom prst="rect">
            <a:avLst/>
          </a:prstGeom>
          <a:noFill/>
          <a:ln>
            <a:noFill/>
          </a:ln>
        </p:spPr>
      </p:pic>
      <p:grpSp>
        <p:nvGrpSpPr>
          <p:cNvPr id="21" name="Group 22"/>
          <p:cNvGrpSpPr/>
          <p:nvPr/>
        </p:nvGrpSpPr>
        <p:grpSpPr>
          <a:xfrm>
            <a:off x="2003912" y="3420491"/>
            <a:ext cx="8802946" cy="213156"/>
            <a:chOff x="2143870" y="3277968"/>
            <a:chExt cx="7750418" cy="238814"/>
          </a:xfrm>
          <a:solidFill>
            <a:schemeClr val="accent1">
              <a:alpha val="40000"/>
            </a:schemeClr>
          </a:solidFill>
        </p:grpSpPr>
        <p:sp>
          <p:nvSpPr>
            <p:cNvPr id="22" name="Freeform 46"/>
            <p:cNvSpPr/>
            <p:nvPr/>
          </p:nvSpPr>
          <p:spPr bwMode="auto">
            <a:xfrm rot="10800000" flipV="1">
              <a:off x="9789729" y="3285370"/>
              <a:ext cx="104559" cy="231412"/>
            </a:xfrm>
            <a:custGeom>
              <a:avLst/>
              <a:gdLst>
                <a:gd name="T0" fmla="*/ 147571 w 96"/>
                <a:gd name="T1" fmla="*/ 33734 h 168"/>
                <a:gd name="T2" fmla="*/ 46517 w 96"/>
                <a:gd name="T3" fmla="*/ 134938 h 168"/>
                <a:gd name="T4" fmla="*/ 149175 w 96"/>
                <a:gd name="T5" fmla="*/ 237747 h 168"/>
                <a:gd name="T6" fmla="*/ 149175 w 96"/>
                <a:gd name="T7" fmla="*/ 237747 h 168"/>
                <a:gd name="T8" fmla="*/ 153987 w 96"/>
                <a:gd name="T9" fmla="*/ 250598 h 168"/>
                <a:gd name="T10" fmla="*/ 134739 w 96"/>
                <a:gd name="T11" fmla="*/ 269875 h 168"/>
                <a:gd name="T12" fmla="*/ 121906 w 96"/>
                <a:gd name="T13" fmla="*/ 265056 h 168"/>
                <a:gd name="T14" fmla="*/ 121906 w 96"/>
                <a:gd name="T15" fmla="*/ 265056 h 168"/>
                <a:gd name="T16" fmla="*/ 6416 w 96"/>
                <a:gd name="T17" fmla="*/ 149395 h 168"/>
                <a:gd name="T18" fmla="*/ 6416 w 96"/>
                <a:gd name="T19" fmla="*/ 149395 h 168"/>
                <a:gd name="T20" fmla="*/ 0 w 96"/>
                <a:gd name="T21" fmla="*/ 134938 h 168"/>
                <a:gd name="T22" fmla="*/ 0 w 96"/>
                <a:gd name="T23" fmla="*/ 134938 h 168"/>
                <a:gd name="T24" fmla="*/ 0 w 96"/>
                <a:gd name="T25" fmla="*/ 134938 h 168"/>
                <a:gd name="T26" fmla="*/ 6416 w 96"/>
                <a:gd name="T27" fmla="*/ 120480 h 168"/>
                <a:gd name="T28" fmla="*/ 6416 w 96"/>
                <a:gd name="T29" fmla="*/ 120480 h 168"/>
                <a:gd name="T30" fmla="*/ 121906 w 96"/>
                <a:gd name="T31" fmla="*/ 4819 h 168"/>
                <a:gd name="T32" fmla="*/ 121906 w 96"/>
                <a:gd name="T33" fmla="*/ 4819 h 168"/>
                <a:gd name="T34" fmla="*/ 134739 w 96"/>
                <a:gd name="T35" fmla="*/ 0 h 168"/>
                <a:gd name="T36" fmla="*/ 153987 w 96"/>
                <a:gd name="T37" fmla="*/ 19277 h 168"/>
                <a:gd name="T38" fmla="*/ 147571 w 96"/>
                <a:gd name="T39" fmla="*/ 33734 h 1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6" h="168">
                  <a:moveTo>
                    <a:pt x="92" y="21"/>
                  </a:moveTo>
                  <a:cubicBezTo>
                    <a:pt x="29" y="84"/>
                    <a:pt x="29" y="84"/>
                    <a:pt x="29" y="84"/>
                  </a:cubicBezTo>
                  <a:cubicBezTo>
                    <a:pt x="93" y="148"/>
                    <a:pt x="93" y="148"/>
                    <a:pt x="93" y="148"/>
                  </a:cubicBezTo>
                  <a:cubicBezTo>
                    <a:pt x="93" y="148"/>
                    <a:pt x="93" y="148"/>
                    <a:pt x="93" y="148"/>
                  </a:cubicBezTo>
                  <a:cubicBezTo>
                    <a:pt x="95" y="150"/>
                    <a:pt x="96" y="153"/>
                    <a:pt x="96" y="156"/>
                  </a:cubicBezTo>
                  <a:cubicBezTo>
                    <a:pt x="96" y="163"/>
                    <a:pt x="91" y="168"/>
                    <a:pt x="84" y="168"/>
                  </a:cubicBezTo>
                  <a:cubicBezTo>
                    <a:pt x="81" y="168"/>
                    <a:pt x="78" y="167"/>
                    <a:pt x="76" y="165"/>
                  </a:cubicBezTo>
                  <a:cubicBezTo>
                    <a:pt x="76" y="165"/>
                    <a:pt x="76" y="165"/>
                    <a:pt x="76" y="165"/>
                  </a:cubicBezTo>
                  <a:cubicBezTo>
                    <a:pt x="4" y="93"/>
                    <a:pt x="4" y="93"/>
                    <a:pt x="4" y="93"/>
                  </a:cubicBezTo>
                  <a:cubicBezTo>
                    <a:pt x="4" y="93"/>
                    <a:pt x="4" y="93"/>
                    <a:pt x="4" y="93"/>
                  </a:cubicBezTo>
                  <a:cubicBezTo>
                    <a:pt x="1" y="90"/>
                    <a:pt x="0" y="87"/>
                    <a:pt x="0" y="84"/>
                  </a:cubicBezTo>
                  <a:cubicBezTo>
                    <a:pt x="0" y="84"/>
                    <a:pt x="0" y="84"/>
                    <a:pt x="0" y="84"/>
                  </a:cubicBezTo>
                  <a:cubicBezTo>
                    <a:pt x="0" y="84"/>
                    <a:pt x="0" y="84"/>
                    <a:pt x="0" y="84"/>
                  </a:cubicBezTo>
                  <a:cubicBezTo>
                    <a:pt x="0" y="81"/>
                    <a:pt x="1" y="77"/>
                    <a:pt x="4" y="75"/>
                  </a:cubicBezTo>
                  <a:cubicBezTo>
                    <a:pt x="4" y="75"/>
                    <a:pt x="4" y="75"/>
                    <a:pt x="4" y="75"/>
                  </a:cubicBezTo>
                  <a:cubicBezTo>
                    <a:pt x="76" y="3"/>
                    <a:pt x="76" y="3"/>
                    <a:pt x="76" y="3"/>
                  </a:cubicBezTo>
                  <a:cubicBezTo>
                    <a:pt x="76" y="3"/>
                    <a:pt x="76" y="3"/>
                    <a:pt x="76" y="3"/>
                  </a:cubicBezTo>
                  <a:cubicBezTo>
                    <a:pt x="78" y="1"/>
                    <a:pt x="81" y="0"/>
                    <a:pt x="84" y="0"/>
                  </a:cubicBezTo>
                  <a:cubicBezTo>
                    <a:pt x="91" y="0"/>
                    <a:pt x="96" y="5"/>
                    <a:pt x="96" y="12"/>
                  </a:cubicBezTo>
                  <a:cubicBezTo>
                    <a:pt x="96" y="16"/>
                    <a:pt x="94" y="19"/>
                    <a:pt x="92" y="21"/>
                  </a:cubicBezTo>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900" b="0" i="0" u="none" strike="noStrike" kern="1200" cap="none" spc="0" normalizeH="0" baseline="0" noProof="0" dirty="0">
                <a:ln>
                  <a:noFill/>
                </a:ln>
                <a:solidFill>
                  <a:prstClr val="black"/>
                </a:solidFill>
                <a:effectLst/>
                <a:uLnTx/>
                <a:uFillTx/>
                <a:latin typeface="思源宋体 CN" panose="02020400000000000000" pitchFamily="18" charset="-122"/>
                <a:ea typeface="思源宋体 CN" panose="02020400000000000000" pitchFamily="18" charset="-122"/>
                <a:cs typeface="+mn-cs"/>
              </a:endParaRPr>
            </a:p>
          </p:txBody>
        </p:sp>
        <p:sp>
          <p:nvSpPr>
            <p:cNvPr id="23" name="Freeform 46"/>
            <p:cNvSpPr/>
            <p:nvPr/>
          </p:nvSpPr>
          <p:spPr bwMode="auto">
            <a:xfrm rot="10800000" flipH="1" flipV="1">
              <a:off x="2143870" y="3277968"/>
              <a:ext cx="104559" cy="231412"/>
            </a:xfrm>
            <a:custGeom>
              <a:avLst/>
              <a:gdLst>
                <a:gd name="T0" fmla="*/ 147571 w 96"/>
                <a:gd name="T1" fmla="*/ 33734 h 168"/>
                <a:gd name="T2" fmla="*/ 46517 w 96"/>
                <a:gd name="T3" fmla="*/ 134938 h 168"/>
                <a:gd name="T4" fmla="*/ 149175 w 96"/>
                <a:gd name="T5" fmla="*/ 237747 h 168"/>
                <a:gd name="T6" fmla="*/ 149175 w 96"/>
                <a:gd name="T7" fmla="*/ 237747 h 168"/>
                <a:gd name="T8" fmla="*/ 153987 w 96"/>
                <a:gd name="T9" fmla="*/ 250598 h 168"/>
                <a:gd name="T10" fmla="*/ 134739 w 96"/>
                <a:gd name="T11" fmla="*/ 269875 h 168"/>
                <a:gd name="T12" fmla="*/ 121906 w 96"/>
                <a:gd name="T13" fmla="*/ 265056 h 168"/>
                <a:gd name="T14" fmla="*/ 121906 w 96"/>
                <a:gd name="T15" fmla="*/ 265056 h 168"/>
                <a:gd name="T16" fmla="*/ 6416 w 96"/>
                <a:gd name="T17" fmla="*/ 149395 h 168"/>
                <a:gd name="T18" fmla="*/ 6416 w 96"/>
                <a:gd name="T19" fmla="*/ 149395 h 168"/>
                <a:gd name="T20" fmla="*/ 0 w 96"/>
                <a:gd name="T21" fmla="*/ 134938 h 168"/>
                <a:gd name="T22" fmla="*/ 0 w 96"/>
                <a:gd name="T23" fmla="*/ 134938 h 168"/>
                <a:gd name="T24" fmla="*/ 0 w 96"/>
                <a:gd name="T25" fmla="*/ 134938 h 168"/>
                <a:gd name="T26" fmla="*/ 6416 w 96"/>
                <a:gd name="T27" fmla="*/ 120480 h 168"/>
                <a:gd name="T28" fmla="*/ 6416 w 96"/>
                <a:gd name="T29" fmla="*/ 120480 h 168"/>
                <a:gd name="T30" fmla="*/ 121906 w 96"/>
                <a:gd name="T31" fmla="*/ 4819 h 168"/>
                <a:gd name="T32" fmla="*/ 121906 w 96"/>
                <a:gd name="T33" fmla="*/ 4819 h 168"/>
                <a:gd name="T34" fmla="*/ 134739 w 96"/>
                <a:gd name="T35" fmla="*/ 0 h 168"/>
                <a:gd name="T36" fmla="*/ 153987 w 96"/>
                <a:gd name="T37" fmla="*/ 19277 h 168"/>
                <a:gd name="T38" fmla="*/ 147571 w 96"/>
                <a:gd name="T39" fmla="*/ 33734 h 1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6" h="168">
                  <a:moveTo>
                    <a:pt x="92" y="21"/>
                  </a:moveTo>
                  <a:cubicBezTo>
                    <a:pt x="29" y="84"/>
                    <a:pt x="29" y="84"/>
                    <a:pt x="29" y="84"/>
                  </a:cubicBezTo>
                  <a:cubicBezTo>
                    <a:pt x="93" y="148"/>
                    <a:pt x="93" y="148"/>
                    <a:pt x="93" y="148"/>
                  </a:cubicBezTo>
                  <a:cubicBezTo>
                    <a:pt x="93" y="148"/>
                    <a:pt x="93" y="148"/>
                    <a:pt x="93" y="148"/>
                  </a:cubicBezTo>
                  <a:cubicBezTo>
                    <a:pt x="95" y="150"/>
                    <a:pt x="96" y="153"/>
                    <a:pt x="96" y="156"/>
                  </a:cubicBezTo>
                  <a:cubicBezTo>
                    <a:pt x="96" y="163"/>
                    <a:pt x="91" y="168"/>
                    <a:pt x="84" y="168"/>
                  </a:cubicBezTo>
                  <a:cubicBezTo>
                    <a:pt x="81" y="168"/>
                    <a:pt x="78" y="167"/>
                    <a:pt x="76" y="165"/>
                  </a:cubicBezTo>
                  <a:cubicBezTo>
                    <a:pt x="76" y="165"/>
                    <a:pt x="76" y="165"/>
                    <a:pt x="76" y="165"/>
                  </a:cubicBezTo>
                  <a:cubicBezTo>
                    <a:pt x="4" y="93"/>
                    <a:pt x="4" y="93"/>
                    <a:pt x="4" y="93"/>
                  </a:cubicBezTo>
                  <a:cubicBezTo>
                    <a:pt x="4" y="93"/>
                    <a:pt x="4" y="93"/>
                    <a:pt x="4" y="93"/>
                  </a:cubicBezTo>
                  <a:cubicBezTo>
                    <a:pt x="1" y="90"/>
                    <a:pt x="0" y="87"/>
                    <a:pt x="0" y="84"/>
                  </a:cubicBezTo>
                  <a:cubicBezTo>
                    <a:pt x="0" y="84"/>
                    <a:pt x="0" y="84"/>
                    <a:pt x="0" y="84"/>
                  </a:cubicBezTo>
                  <a:cubicBezTo>
                    <a:pt x="0" y="84"/>
                    <a:pt x="0" y="84"/>
                    <a:pt x="0" y="84"/>
                  </a:cubicBezTo>
                  <a:cubicBezTo>
                    <a:pt x="0" y="81"/>
                    <a:pt x="1" y="77"/>
                    <a:pt x="4" y="75"/>
                  </a:cubicBezTo>
                  <a:cubicBezTo>
                    <a:pt x="4" y="75"/>
                    <a:pt x="4" y="75"/>
                    <a:pt x="4" y="75"/>
                  </a:cubicBezTo>
                  <a:cubicBezTo>
                    <a:pt x="76" y="3"/>
                    <a:pt x="76" y="3"/>
                    <a:pt x="76" y="3"/>
                  </a:cubicBezTo>
                  <a:cubicBezTo>
                    <a:pt x="76" y="3"/>
                    <a:pt x="76" y="3"/>
                    <a:pt x="76" y="3"/>
                  </a:cubicBezTo>
                  <a:cubicBezTo>
                    <a:pt x="78" y="1"/>
                    <a:pt x="81" y="0"/>
                    <a:pt x="84" y="0"/>
                  </a:cubicBezTo>
                  <a:cubicBezTo>
                    <a:pt x="91" y="0"/>
                    <a:pt x="96" y="5"/>
                    <a:pt x="96" y="12"/>
                  </a:cubicBezTo>
                  <a:cubicBezTo>
                    <a:pt x="96" y="16"/>
                    <a:pt x="94" y="19"/>
                    <a:pt x="92" y="21"/>
                  </a:cubicBezTo>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900" b="0" i="0" u="none" strike="noStrike" kern="1200" cap="none" spc="0" normalizeH="0" baseline="0" noProof="0" dirty="0">
                <a:ln>
                  <a:noFill/>
                </a:ln>
                <a:solidFill>
                  <a:prstClr val="black"/>
                </a:solidFill>
                <a:effectLst/>
                <a:uLnTx/>
                <a:uFillTx/>
                <a:latin typeface="思源宋体 CN" panose="02020400000000000000" pitchFamily="18" charset="-122"/>
                <a:ea typeface="思源宋体 CN" panose="02020400000000000000" pitchFamily="18" charset="-122"/>
                <a:cs typeface="+mn-cs"/>
              </a:endParaRPr>
            </a:p>
          </p:txBody>
        </p:sp>
      </p:grpSp>
      <p:grpSp>
        <p:nvGrpSpPr>
          <p:cNvPr id="24" name="组合 23"/>
          <p:cNvGrpSpPr/>
          <p:nvPr/>
        </p:nvGrpSpPr>
        <p:grpSpPr>
          <a:xfrm>
            <a:off x="1033511" y="4042968"/>
            <a:ext cx="3065780" cy="2890146"/>
            <a:chOff x="979641" y="3683643"/>
            <a:chExt cx="2906973" cy="2740437"/>
          </a:xfrm>
        </p:grpSpPr>
        <p:sp>
          <p:nvSpPr>
            <p:cNvPr id="25" name="Rectangle: Rounded Corners 24"/>
            <p:cNvSpPr/>
            <p:nvPr/>
          </p:nvSpPr>
          <p:spPr>
            <a:xfrm>
              <a:off x="979641" y="3683643"/>
              <a:ext cx="2906973" cy="2739587"/>
            </a:xfrm>
            <a:prstGeom prst="roundRect">
              <a:avLst>
                <a:gd name="adj" fmla="val 1126"/>
              </a:avLst>
            </a:prstGeom>
            <a:solidFill>
              <a:schemeClr val="bg1"/>
            </a:solidFill>
            <a:ln>
              <a:noFill/>
            </a:ln>
            <a:effectLst>
              <a:outerShdw blurRad="1066800" dist="635000" dir="5400000" sx="80000" sy="8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9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26" name="矩形 25"/>
            <p:cNvSpPr/>
            <p:nvPr/>
          </p:nvSpPr>
          <p:spPr>
            <a:xfrm>
              <a:off x="1047235" y="3769390"/>
              <a:ext cx="2771761" cy="2654690"/>
            </a:xfrm>
            <a:prstGeom prst="rect">
              <a:avLst/>
            </a:prstGeom>
          </p:spPr>
          <p:txBody>
            <a:bodyPr wrap="square">
              <a:spAutoFit/>
            </a:bodyPr>
            <a:lstStyle/>
            <a:p>
              <a:pPr lvl="0" algn="l">
                <a:lnSpc>
                  <a:spcPct val="100000"/>
                </a:lnSpc>
                <a:defRPr/>
              </a:pPr>
              <a:r>
                <a:rPr lang="zh-CN" altLang="en-US" sz="1600" b="1" kern="0" dirty="0">
                  <a:solidFill>
                    <a:schemeClr val="tx1">
                      <a:lumMod val="75000"/>
                      <a:lumOff val="25000"/>
                    </a:schemeClr>
                  </a:solidFill>
                  <a:latin typeface="字魂无外润黑体" panose="00000500000000000000" charset="-122"/>
                  <a:ea typeface="字魂无外润黑体" panose="00000500000000000000" charset="-122"/>
                  <a:sym typeface="字魂35号-经典雅黑" panose="00000500000000000000" pitchFamily="2" charset="-122"/>
                </a:rPr>
                <a:t>蒙太奇是电影反映现实生活的独特的结构和方式，是电影艺术的基本表现手段，是电影美学的重要元素。它贯穿在电影创作过程中：始于电影剧本的创作构思，完成于影片的最后剪辑和画面合成。既是创作过程，也包括技术过程。在每一段落都体现着导演的蒙太奇思维。它渗透在导演的全部创作中。</a:t>
              </a:r>
              <a:endParaRPr lang="zh-CN" altLang="en-US" sz="1600" b="1" kern="0" dirty="0">
                <a:solidFill>
                  <a:schemeClr val="tx1">
                    <a:lumMod val="75000"/>
                    <a:lumOff val="25000"/>
                  </a:schemeClr>
                </a:solidFill>
                <a:latin typeface="字魂无外润黑体" panose="00000500000000000000" charset="-122"/>
                <a:ea typeface="字魂无外润黑体" panose="00000500000000000000" charset="-122"/>
                <a:sym typeface="字魂35号-经典雅黑" panose="00000500000000000000" pitchFamily="2" charset="-122"/>
              </a:endParaRPr>
            </a:p>
          </p:txBody>
        </p:sp>
      </p:grpSp>
      <p:grpSp>
        <p:nvGrpSpPr>
          <p:cNvPr id="27" name="组合 26"/>
          <p:cNvGrpSpPr/>
          <p:nvPr/>
        </p:nvGrpSpPr>
        <p:grpSpPr>
          <a:xfrm>
            <a:off x="4422775" y="4043045"/>
            <a:ext cx="3918585" cy="2889250"/>
            <a:chOff x="4193209" y="3683644"/>
            <a:chExt cx="3715548" cy="2374171"/>
          </a:xfrm>
        </p:grpSpPr>
        <p:sp>
          <p:nvSpPr>
            <p:cNvPr id="28" name="Rectangle: Rounded Corners 23"/>
            <p:cNvSpPr/>
            <p:nvPr/>
          </p:nvSpPr>
          <p:spPr>
            <a:xfrm>
              <a:off x="4193209" y="3683644"/>
              <a:ext cx="3715548" cy="2374171"/>
            </a:xfrm>
            <a:prstGeom prst="roundRect">
              <a:avLst>
                <a:gd name="adj" fmla="val 1126"/>
              </a:avLst>
            </a:prstGeom>
            <a:solidFill>
              <a:schemeClr val="bg1"/>
            </a:solidFill>
            <a:ln>
              <a:noFill/>
            </a:ln>
            <a:effectLst>
              <a:outerShdw blurRad="1066800" dist="635000" dir="5400000" sx="80000" sy="8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9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29" name="矩形 28"/>
            <p:cNvSpPr/>
            <p:nvPr/>
          </p:nvSpPr>
          <p:spPr>
            <a:xfrm>
              <a:off x="4411172" y="3769143"/>
              <a:ext cx="3278473" cy="1781933"/>
            </a:xfrm>
            <a:prstGeom prst="rect">
              <a:avLst/>
            </a:prstGeom>
          </p:spPr>
          <p:txBody>
            <a:bodyPr wrap="square">
              <a:spAutoFit/>
            </a:bodyPr>
            <a:lstStyle/>
            <a:p>
              <a:pPr lvl="0" algn="l">
                <a:lnSpc>
                  <a:spcPct val="100000"/>
                </a:lnSpc>
                <a:defRPr/>
              </a:pPr>
              <a:r>
                <a:rPr lang="zh-CN" altLang="en-US" sz="1685" b="1" kern="0" dirty="0">
                  <a:solidFill>
                    <a:schemeClr val="tx1">
                      <a:lumMod val="75000"/>
                      <a:lumOff val="25000"/>
                    </a:schemeClr>
                  </a:solidFill>
                  <a:latin typeface="汉仪雅酷黑 85W" panose="020B0904020202020204" charset="-122"/>
                  <a:ea typeface="汉仪雅酷黑 85W" panose="020B0904020202020204" charset="-122"/>
                  <a:sym typeface="字魂35号-经典雅黑" panose="00000500000000000000" pitchFamily="2" charset="-122"/>
                </a:rPr>
                <a:t>影视调色工作过程中，需要充分掌握影视色彩的规律，也可以通过蒙太奇思维来创造银幕形象，通过色彩蒙太奇使画面色彩在形式上或内容上相互对应、冲击。从而产生更为丰富的含义，给观众造成强烈的视觉印象，表达情绪，表现寓意，揭示含义。</a:t>
              </a:r>
              <a:endParaRPr lang="zh-CN" altLang="en-US" sz="1685" b="1" kern="0" dirty="0">
                <a:solidFill>
                  <a:schemeClr val="tx1">
                    <a:lumMod val="75000"/>
                    <a:lumOff val="25000"/>
                  </a:schemeClr>
                </a:solidFill>
                <a:latin typeface="汉仪雅酷黑 85W" panose="020B0904020202020204" charset="-122"/>
                <a:ea typeface="汉仪雅酷黑 85W" panose="020B0904020202020204" charset="-122"/>
                <a:sym typeface="字魂35号-经典雅黑" panose="00000500000000000000" pitchFamily="2" charset="-122"/>
              </a:endParaRPr>
            </a:p>
          </p:txBody>
        </p:sp>
      </p:grpSp>
      <p:sp>
        <p:nvSpPr>
          <p:cNvPr id="31" name="Rectangle: Rounded Corners 25"/>
          <p:cNvSpPr/>
          <p:nvPr/>
        </p:nvSpPr>
        <p:spPr>
          <a:xfrm>
            <a:off x="8632190" y="4043045"/>
            <a:ext cx="3065780" cy="2933700"/>
          </a:xfrm>
          <a:prstGeom prst="roundRect">
            <a:avLst>
              <a:gd name="adj" fmla="val 1126"/>
            </a:avLst>
          </a:prstGeom>
          <a:solidFill>
            <a:schemeClr val="bg1"/>
          </a:solidFill>
          <a:ln>
            <a:noFill/>
          </a:ln>
          <a:effectLst>
            <a:outerShdw blurRad="1066800" dist="635000" dir="5400000" sx="80000" sy="8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9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32" name="矩形 31"/>
          <p:cNvSpPr/>
          <p:nvPr/>
        </p:nvSpPr>
        <p:spPr>
          <a:xfrm>
            <a:off x="8689340" y="4116070"/>
            <a:ext cx="3008630" cy="2553335"/>
          </a:xfrm>
          <a:prstGeom prst="rect">
            <a:avLst/>
          </a:prstGeom>
        </p:spPr>
        <p:txBody>
          <a:bodyPr wrap="square">
            <a:spAutoFit/>
          </a:bodyPr>
          <a:lstStyle/>
          <a:p>
            <a:pPr lvl="0" algn="l">
              <a:lnSpc>
                <a:spcPct val="100000"/>
              </a:lnSpc>
              <a:defRPr/>
            </a:pPr>
            <a:r>
              <a:rPr lang="zh-CN" altLang="en-US" sz="1600" b="1" dirty="0">
                <a:solidFill>
                  <a:schemeClr val="tx1">
                    <a:lumMod val="75000"/>
                    <a:lumOff val="25000"/>
                  </a:schemeClr>
                </a:solidFill>
                <a:latin typeface="汉仪雅酷黑 85W" panose="020B0904020202020204" charset="-122"/>
                <a:ea typeface="汉仪雅酷黑 85W" panose="020B0904020202020204" charset="-122"/>
                <a:sym typeface="思源宋体 CN Heavy" panose="02020900000000000000" pitchFamily="18" charset="-122"/>
              </a:rPr>
              <a:t>镜头内部的色彩蒙太奇。色彩的表现力可以体现镜头内部的运动对于与和谐组成的强烈的视觉效果中，包括色相的对比、明暗的对比、质感的对比、运动方向的对比、清晰与模糊的对比等。镜头内部色彩对比，如果与演员的动作结合在一起，可以让人产生一种真实自然的情绪效果。</a:t>
            </a:r>
            <a:endParaRPr lang="zh-CN" altLang="en-US" sz="1600" b="1" dirty="0">
              <a:solidFill>
                <a:schemeClr val="tx1">
                  <a:lumMod val="75000"/>
                  <a:lumOff val="25000"/>
                </a:schemeClr>
              </a:solidFill>
              <a:latin typeface="汉仪雅酷黑 85W" panose="020B0904020202020204" charset="-122"/>
              <a:ea typeface="汉仪雅酷黑 85W" panose="020B0904020202020204" charset="-122"/>
              <a:sym typeface="思源宋体 CN Heavy" panose="02020900000000000000" pitchFamily="18" charset="-122"/>
            </a:endParaRPr>
          </a:p>
        </p:txBody>
      </p:sp>
      <p:sp>
        <p:nvSpPr>
          <p:cNvPr id="36" name="任意多边形: 形状 35"/>
          <p:cNvSpPr/>
          <p:nvPr/>
        </p:nvSpPr>
        <p:spPr>
          <a:xfrm flipV="1">
            <a:off x="10841014" y="5342948"/>
            <a:ext cx="2017383" cy="1889701"/>
          </a:xfrm>
          <a:custGeom>
            <a:avLst/>
            <a:gdLst>
              <a:gd name="connsiteX0" fmla="*/ 0 w 1613626"/>
              <a:gd name="connsiteY0" fmla="*/ 0 h 1511498"/>
              <a:gd name="connsiteX1" fmla="*/ 1613626 w 1613626"/>
              <a:gd name="connsiteY1" fmla="*/ 0 h 1511498"/>
              <a:gd name="connsiteX2" fmla="*/ 1613626 w 1613626"/>
              <a:gd name="connsiteY2" fmla="*/ 1511498 h 1511498"/>
            </a:gdLst>
            <a:ahLst/>
            <a:cxnLst>
              <a:cxn ang="0">
                <a:pos x="connsiteX0" y="connsiteY0"/>
              </a:cxn>
              <a:cxn ang="0">
                <a:pos x="connsiteX1" y="connsiteY1"/>
              </a:cxn>
              <a:cxn ang="0">
                <a:pos x="connsiteX2" y="connsiteY2"/>
              </a:cxn>
            </a:cxnLst>
            <a:rect l="l" t="t" r="r" b="b"/>
            <a:pathLst>
              <a:path w="1613626" h="1511498">
                <a:moveTo>
                  <a:pt x="0" y="0"/>
                </a:moveTo>
                <a:lnTo>
                  <a:pt x="1613626" y="0"/>
                </a:lnTo>
                <a:lnTo>
                  <a:pt x="1613626" y="1511498"/>
                </a:lnTo>
                <a:close/>
              </a:path>
            </a:pathLst>
          </a:custGeom>
          <a:solidFill>
            <a:srgbClr val="21A1A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58" name="文本框 57"/>
          <p:cNvSpPr txBox="1"/>
          <p:nvPr/>
        </p:nvSpPr>
        <p:spPr>
          <a:xfrm>
            <a:off x="1090295" y="223520"/>
            <a:ext cx="5716905" cy="430530"/>
          </a:xfrm>
          <a:prstGeom prst="rect">
            <a:avLst/>
          </a:prstGeom>
          <a:noFill/>
        </p:spPr>
        <p:txBody>
          <a:bodyPr wrap="square" lIns="0" tIns="0" rIns="0" bIns="0" rtlCol="0">
            <a:spAutoFit/>
          </a:bodyPr>
          <a:p>
            <a:pPr defTabSz="964565"/>
            <a:r>
              <a:rPr lang="en-US" altLang="zh-CN" sz="2800" b="1" dirty="0">
                <a:solidFill>
                  <a:srgbClr val="21A1AA"/>
                </a:solidFill>
                <a:effectLst>
                  <a:outerShdw blurRad="38100" dist="25400" dir="5400000" algn="ctr" rotWithShape="0">
                    <a:srgbClr val="6E747A">
                      <a:alpha val="43000"/>
                    </a:srgbClr>
                  </a:outerShdw>
                </a:effectLst>
                <a:latin typeface="汉仪雅酷黑 85W" panose="020B0904020202020204" charset="-122"/>
                <a:ea typeface="汉仪雅酷黑 85W" panose="020B0904020202020204" charset="-122"/>
                <a:sym typeface="+mn-ea"/>
              </a:rPr>
              <a:t>6</a:t>
            </a:r>
            <a:r>
              <a:rPr lang="zh-CN" altLang="en-US" sz="2800" b="1" dirty="0">
                <a:solidFill>
                  <a:srgbClr val="21A1AA"/>
                </a:solidFill>
                <a:effectLst>
                  <a:outerShdw blurRad="38100" dist="25400" dir="5400000" algn="ctr" rotWithShape="0">
                    <a:srgbClr val="6E747A">
                      <a:alpha val="43000"/>
                    </a:srgbClr>
                  </a:outerShdw>
                </a:effectLst>
                <a:latin typeface="汉仪雅酷黑 85W" panose="020B0904020202020204" charset="-122"/>
                <a:ea typeface="汉仪雅酷黑 85W" panose="020B0904020202020204" charset="-122"/>
                <a:sym typeface="+mn-ea"/>
              </a:rPr>
              <a:t> 影视色彩在影视后期调色中的运用</a:t>
            </a:r>
            <a:endParaRPr lang="zh-CN" altLang="en-US" sz="2800" b="1" dirty="0" smtClean="0">
              <a:solidFill>
                <a:srgbClr val="21A1AA"/>
              </a:solidFill>
              <a:effectLst>
                <a:outerShdw blurRad="38100" dist="25400" dir="5400000" algn="ctr" rotWithShape="0">
                  <a:srgbClr val="6E747A">
                    <a:alpha val="43000"/>
                  </a:srgbClr>
                </a:outerShdw>
              </a:effectLst>
              <a:latin typeface="汉仪雅酷黑 85W" panose="020B0904020202020204" charset="-122"/>
              <a:ea typeface="汉仪雅酷黑 85W" panose="020B0904020202020204" charset="-122"/>
              <a:cs typeface="+mn-ea"/>
              <a:sym typeface="+mn-ea"/>
            </a:endParaRPr>
          </a:p>
        </p:txBody>
      </p:sp>
      <p:sp>
        <p:nvSpPr>
          <p:cNvPr id="59" name="平行四边形 58"/>
          <p:cNvSpPr/>
          <p:nvPr/>
        </p:nvSpPr>
        <p:spPr>
          <a:xfrm>
            <a:off x="175286" y="260453"/>
            <a:ext cx="592760" cy="445684"/>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60" name="平行四边形 59"/>
          <p:cNvSpPr/>
          <p:nvPr/>
        </p:nvSpPr>
        <p:spPr>
          <a:xfrm>
            <a:off x="566281" y="260453"/>
            <a:ext cx="523688" cy="39375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119" name="文本框 118"/>
          <p:cNvSpPr txBox="1"/>
          <p:nvPr/>
        </p:nvSpPr>
        <p:spPr>
          <a:xfrm>
            <a:off x="3889375" y="3489960"/>
            <a:ext cx="5080000" cy="252730"/>
          </a:xfrm>
          <a:prstGeom prst="rect">
            <a:avLst/>
          </a:prstGeom>
          <a:noFill/>
          <a:ln w="9525">
            <a:noFill/>
          </a:ln>
        </p:spPr>
        <p:txBody>
          <a:bodyPr>
            <a:spAutoFit/>
          </a:bodyPr>
          <a:p>
            <a:pPr marL="0" indent="266700"/>
            <a:r>
              <a:rPr lang="zh-CN" sz="1050" b="0">
                <a:ea typeface="宋体" panose="02010600030101010101" pitchFamily="2" charset="-122"/>
              </a:rPr>
              <a:t>四、色彩蒙太奇</a:t>
            </a:r>
            <a:endParaRPr lang="zh-CN" altLang="en-US"/>
          </a:p>
        </p:txBody>
      </p:sp>
      <p:sp>
        <p:nvSpPr>
          <p:cNvPr id="7" name="文本框 6"/>
          <p:cNvSpPr txBox="1"/>
          <p:nvPr/>
        </p:nvSpPr>
        <p:spPr>
          <a:xfrm>
            <a:off x="5069205" y="1092835"/>
            <a:ext cx="5080000" cy="398780"/>
          </a:xfrm>
          <a:prstGeom prst="rect">
            <a:avLst/>
          </a:prstGeom>
          <a:noFill/>
          <a:ln w="9525">
            <a:noFill/>
          </a:ln>
        </p:spPr>
        <p:txBody>
          <a:bodyPr>
            <a:spAutoFit/>
          </a:bodyPr>
          <a:p>
            <a:pPr marL="0" indent="266700"/>
            <a:r>
              <a:rPr lang="zh-CN" sz="2000" b="0">
                <a:latin typeface="字魂无外润黑体" panose="00000500000000000000" charset="-122"/>
                <a:ea typeface="字魂无外润黑体" panose="00000500000000000000" charset="-122"/>
              </a:rPr>
              <a:t>四、色彩蒙太奇</a:t>
            </a:r>
            <a:endParaRPr lang="zh-CN" altLang="en-US" sz="2000" b="0">
              <a:latin typeface="字魂无外润黑体" panose="00000500000000000000" charset="-122"/>
              <a:ea typeface="字魂无外润黑体" panose="000005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75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ppt_x"/>
                                          </p:val>
                                        </p:tav>
                                        <p:tav tm="100000">
                                          <p:val>
                                            <p:strVal val="#ppt_x"/>
                                          </p:val>
                                        </p:tav>
                                      </p:tavLst>
                                    </p:anim>
                                    <p:anim calcmode="lin" valueType="num">
                                      <p:cBhvr additive="base">
                                        <p:cTn id="8" dur="75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1750"/>
                            </p:stCondLst>
                            <p:childTnLst>
                              <p:par>
                                <p:cTn id="10" presetID="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5" y="24765"/>
            <a:ext cx="5207635" cy="7207885"/>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9525"/>
            <a:ext cx="5208270" cy="722312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5968365" y="821055"/>
            <a:ext cx="830580" cy="830580"/>
          </a:xfrm>
          <a:prstGeom prst="ellipse">
            <a:avLst/>
          </a:prstGeom>
          <a:solidFill>
            <a:srgbClr val="21A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汉仪雅酷黑 85W" panose="020B0904020202020204" charset="-122"/>
                <a:ea typeface="汉仪雅酷黑 85W" panose="020B0904020202020204" charset="-122"/>
                <a:cs typeface="Arial" panose="020B0604020202020204" pitchFamily="34" charset="0"/>
              </a:rPr>
              <a:t>01</a:t>
            </a:r>
            <a:endParaRPr lang="en-US" altLang="zh-CN" sz="2400" dirty="0">
              <a:solidFill>
                <a:prstClr val="white"/>
              </a:solidFill>
              <a:latin typeface="汉仪雅酷黑 85W" panose="020B0904020202020204" charset="-122"/>
              <a:ea typeface="汉仪雅酷黑 85W" panose="020B0904020202020204" charset="-122"/>
              <a:cs typeface="Arial" panose="020B0604020202020204" pitchFamily="34" charset="0"/>
            </a:endParaRPr>
          </a:p>
        </p:txBody>
      </p:sp>
      <p:sp>
        <p:nvSpPr>
          <p:cNvPr id="41" name="TextBox 24"/>
          <p:cNvSpPr txBox="1"/>
          <p:nvPr/>
        </p:nvSpPr>
        <p:spPr>
          <a:xfrm>
            <a:off x="6953329" y="975530"/>
            <a:ext cx="1964055" cy="521970"/>
          </a:xfrm>
          <a:prstGeom prst="rect">
            <a:avLst/>
          </a:prstGeom>
          <a:noFill/>
        </p:spPr>
        <p:txBody>
          <a:bodyPr wrap="none" rtlCol="0">
            <a:spAutoFit/>
          </a:bodyPr>
          <a:lstStyle/>
          <a:p>
            <a:pPr algn="l"/>
            <a:r>
              <a:rPr lang="zh-CN" altLang="en-US" sz="2800" b="1" dirty="0">
                <a:solidFill>
                  <a:srgbClr val="21A1AA"/>
                </a:solidFill>
                <a:uFillTx/>
                <a:latin typeface="字魂无外润黑体" panose="00000500000000000000" charset="-122"/>
                <a:ea typeface="字魂无外润黑体" panose="00000500000000000000" charset="-122"/>
              </a:rPr>
              <a:t>眼睛与色彩</a:t>
            </a:r>
            <a:endParaRPr lang="zh-CN" altLang="en-US" sz="2800" b="1" dirty="0">
              <a:solidFill>
                <a:srgbClr val="21A1AA"/>
              </a:solidFill>
              <a:uFillTx/>
              <a:latin typeface="字魂无外润黑体" panose="00000500000000000000" charset="-122"/>
              <a:ea typeface="字魂无外润黑体" panose="00000500000000000000" charset="-122"/>
            </a:endParaRPr>
          </a:p>
        </p:txBody>
      </p:sp>
      <p:sp>
        <p:nvSpPr>
          <p:cNvPr id="42" name="椭圆 41"/>
          <p:cNvSpPr/>
          <p:nvPr/>
        </p:nvSpPr>
        <p:spPr>
          <a:xfrm>
            <a:off x="5968365" y="1905635"/>
            <a:ext cx="830580" cy="830580"/>
          </a:xfrm>
          <a:prstGeom prst="ellipse">
            <a:avLst/>
          </a:prstGeom>
          <a:solidFill>
            <a:srgbClr val="21A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汉仪雅酷黑 85W" panose="020B0904020202020204" charset="-122"/>
                <a:ea typeface="汉仪雅酷黑 85W" panose="020B0904020202020204" charset="-122"/>
                <a:cs typeface="Arial" panose="020B0604020202020204" pitchFamily="34" charset="0"/>
              </a:rPr>
              <a:t>02</a:t>
            </a:r>
            <a:endParaRPr lang="en-US" altLang="zh-CN" sz="2400" dirty="0">
              <a:solidFill>
                <a:prstClr val="white"/>
              </a:solidFill>
              <a:latin typeface="汉仪雅酷黑 85W" panose="020B0904020202020204" charset="-122"/>
              <a:ea typeface="汉仪雅酷黑 85W" panose="020B0904020202020204" charset="-122"/>
              <a:cs typeface="Arial" panose="020B0604020202020204" pitchFamily="34" charset="0"/>
            </a:endParaRPr>
          </a:p>
        </p:txBody>
      </p:sp>
      <p:sp>
        <p:nvSpPr>
          <p:cNvPr id="44" name="TextBox 24"/>
          <p:cNvSpPr txBox="1"/>
          <p:nvPr/>
        </p:nvSpPr>
        <p:spPr>
          <a:xfrm>
            <a:off x="6885940" y="2059940"/>
            <a:ext cx="5312410" cy="521970"/>
          </a:xfrm>
          <a:prstGeom prst="rect">
            <a:avLst/>
          </a:prstGeom>
          <a:noFill/>
        </p:spPr>
        <p:txBody>
          <a:bodyPr wrap="square" rtlCol="0">
            <a:spAutoFit/>
          </a:bodyPr>
          <a:lstStyle/>
          <a:p>
            <a:pPr algn="l"/>
            <a:r>
              <a:rPr lang="zh-CN" altLang="en-US" sz="2800" b="1" dirty="0" smtClean="0">
                <a:solidFill>
                  <a:schemeClr val="accent5">
                    <a:lumMod val="75000"/>
                  </a:schemeClr>
                </a:solidFill>
                <a:uFillTx/>
                <a:latin typeface="字魂无外润黑体" panose="00000500000000000000" charset="-122"/>
                <a:ea typeface="字魂无外润黑体" panose="00000500000000000000" charset="-122"/>
              </a:rPr>
              <a:t>光源色在影视色彩中的运用</a:t>
            </a:r>
            <a:endParaRPr lang="zh-CN" altLang="en-US" sz="2800" b="1" dirty="0" smtClean="0">
              <a:solidFill>
                <a:schemeClr val="accent5">
                  <a:lumMod val="75000"/>
                </a:schemeClr>
              </a:solidFill>
              <a:uFillTx/>
              <a:latin typeface="字魂无外润黑体" panose="00000500000000000000" charset="-122"/>
              <a:ea typeface="字魂无外润黑体" panose="00000500000000000000" charset="-122"/>
            </a:endParaRPr>
          </a:p>
        </p:txBody>
      </p:sp>
      <p:sp>
        <p:nvSpPr>
          <p:cNvPr id="3" name="椭圆 2"/>
          <p:cNvSpPr/>
          <p:nvPr/>
        </p:nvSpPr>
        <p:spPr>
          <a:xfrm>
            <a:off x="5972810" y="2947035"/>
            <a:ext cx="830580" cy="830580"/>
          </a:xfrm>
          <a:prstGeom prst="ellipse">
            <a:avLst/>
          </a:prstGeom>
          <a:solidFill>
            <a:srgbClr val="21A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solidFill>
                  <a:prstClr val="white"/>
                </a:solidFill>
                <a:latin typeface="汉仪雅酷黑 85W" panose="020B0904020202020204" charset="-122"/>
                <a:ea typeface="汉仪雅酷黑 85W" panose="020B0904020202020204" charset="-122"/>
                <a:cs typeface="Arial" panose="020B0604020202020204" pitchFamily="34" charset="0"/>
              </a:rPr>
              <a:t>03</a:t>
            </a:r>
            <a:endParaRPr lang="en-US" altLang="zh-CN" sz="2400" dirty="0">
              <a:solidFill>
                <a:prstClr val="white"/>
              </a:solidFill>
              <a:latin typeface="汉仪雅酷黑 85W" panose="020B0904020202020204" charset="-122"/>
              <a:ea typeface="汉仪雅酷黑 85W" panose="020B0904020202020204" charset="-122"/>
              <a:cs typeface="Arial" panose="020B0604020202020204" pitchFamily="34" charset="0"/>
            </a:endParaRPr>
          </a:p>
        </p:txBody>
      </p:sp>
      <p:sp>
        <p:nvSpPr>
          <p:cNvPr id="4" name="椭圆 3"/>
          <p:cNvSpPr/>
          <p:nvPr/>
        </p:nvSpPr>
        <p:spPr>
          <a:xfrm>
            <a:off x="5941695" y="4054475"/>
            <a:ext cx="830580" cy="830580"/>
          </a:xfrm>
          <a:prstGeom prst="ellipse">
            <a:avLst/>
          </a:prstGeom>
          <a:solidFill>
            <a:srgbClr val="21A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汉仪雅酷黑 85W" panose="020B0904020202020204" charset="-122"/>
                <a:ea typeface="汉仪雅酷黑 85W" panose="020B0904020202020204" charset="-122"/>
                <a:cs typeface="Arial" panose="020B0604020202020204" pitchFamily="34" charset="0"/>
              </a:rPr>
              <a:t>04</a:t>
            </a:r>
            <a:endParaRPr lang="en-US" altLang="zh-CN" sz="2400" dirty="0">
              <a:solidFill>
                <a:prstClr val="white"/>
              </a:solidFill>
              <a:latin typeface="汉仪雅酷黑 85W" panose="020B0904020202020204" charset="-122"/>
              <a:ea typeface="汉仪雅酷黑 85W" panose="020B0904020202020204" charset="-122"/>
              <a:cs typeface="Arial" panose="020B0604020202020204" pitchFamily="34" charset="0"/>
            </a:endParaRPr>
          </a:p>
        </p:txBody>
      </p:sp>
      <p:sp>
        <p:nvSpPr>
          <p:cNvPr id="5" name="矩形 4"/>
          <p:cNvSpPr/>
          <p:nvPr/>
        </p:nvSpPr>
        <p:spPr>
          <a:xfrm>
            <a:off x="669290" y="923925"/>
            <a:ext cx="3731895" cy="768350"/>
          </a:xfrm>
          <a:prstGeom prst="rect">
            <a:avLst/>
          </a:prstGeom>
          <a:effectLst/>
        </p:spPr>
        <p:txBody>
          <a:bodyPr vert="horz" wrap="square">
            <a:spAutoFit/>
          </a:bodyPr>
          <a:p>
            <a:r>
              <a:rPr lang="en-US" altLang="zh-CN" sz="4400" dirty="0">
                <a:solidFill>
                  <a:schemeClr val="bg1"/>
                </a:solidFill>
                <a:latin typeface="汉仪雅酷黑 85W" panose="020B0904020202020204" charset="-122"/>
                <a:ea typeface="汉仪雅酷黑 85W" panose="020B0904020202020204" charset="-122"/>
                <a:cs typeface="Arial" panose="020B0604020202020204" pitchFamily="34" charset="0"/>
              </a:rPr>
              <a:t>DIRECTORY</a:t>
            </a:r>
            <a:endParaRPr lang="en-US" altLang="zh-CN" sz="4400" dirty="0">
              <a:solidFill>
                <a:schemeClr val="bg1"/>
              </a:solidFill>
              <a:latin typeface="汉仪雅酷黑 85W" panose="020B0904020202020204" charset="-122"/>
              <a:ea typeface="汉仪雅酷黑 85W" panose="020B0904020202020204" charset="-122"/>
              <a:cs typeface="Arial" panose="020B0604020202020204" pitchFamily="34" charset="0"/>
            </a:endParaRPr>
          </a:p>
        </p:txBody>
      </p:sp>
      <p:sp>
        <p:nvSpPr>
          <p:cNvPr id="7" name="矩形 6"/>
          <p:cNvSpPr/>
          <p:nvPr/>
        </p:nvSpPr>
        <p:spPr>
          <a:xfrm>
            <a:off x="1419225" y="1692275"/>
            <a:ext cx="1962785" cy="922020"/>
          </a:xfrm>
          <a:prstGeom prst="rect">
            <a:avLst/>
          </a:prstGeom>
          <a:effectLst/>
        </p:spPr>
        <p:txBody>
          <a:bodyPr vert="horz" wrap="square">
            <a:spAutoFit/>
          </a:bodyPr>
          <a:p>
            <a:r>
              <a:rPr lang="zh-CN" altLang="en-US" sz="5400" dirty="0">
                <a:solidFill>
                  <a:schemeClr val="bg1"/>
                </a:solidFill>
                <a:latin typeface="汉仪雅酷黑 85W" panose="020B0904020202020204" charset="-122"/>
                <a:ea typeface="汉仪雅酷黑 85W" panose="020B0904020202020204" charset="-122"/>
              </a:rPr>
              <a:t>目录</a:t>
            </a:r>
            <a:endParaRPr lang="zh-CN" altLang="en-US" sz="5400" dirty="0">
              <a:solidFill>
                <a:schemeClr val="bg1"/>
              </a:solidFill>
              <a:latin typeface="汉仪雅酷黑 85W" panose="020B0904020202020204" charset="-122"/>
              <a:ea typeface="汉仪雅酷黑 85W" panose="020B0904020202020204" charset="-122"/>
            </a:endParaRPr>
          </a:p>
        </p:txBody>
      </p:sp>
      <p:sp>
        <p:nvSpPr>
          <p:cNvPr id="8" name="文本框 7"/>
          <p:cNvSpPr txBox="1"/>
          <p:nvPr/>
        </p:nvSpPr>
        <p:spPr>
          <a:xfrm>
            <a:off x="6885940" y="3101340"/>
            <a:ext cx="5568950" cy="521970"/>
          </a:xfrm>
          <a:prstGeom prst="rect">
            <a:avLst/>
          </a:prstGeom>
          <a:noFill/>
        </p:spPr>
        <p:txBody>
          <a:bodyPr wrap="square" rtlCol="0">
            <a:spAutoFit/>
          </a:bodyPr>
          <a:p>
            <a:pPr algn="l"/>
            <a:r>
              <a:rPr lang="zh-CN" altLang="en-US" sz="2800" b="1" dirty="0" smtClean="0">
                <a:solidFill>
                  <a:schemeClr val="accent5">
                    <a:lumMod val="75000"/>
                  </a:schemeClr>
                </a:solidFill>
                <a:uFillTx/>
                <a:latin typeface="字魂无外润黑体" panose="00000500000000000000" charset="-122"/>
                <a:ea typeface="字魂无外润黑体" panose="00000500000000000000" charset="-122"/>
              </a:rPr>
              <a:t>色彩的三属性在影视色彩中运用</a:t>
            </a:r>
            <a:endParaRPr lang="zh-CN" altLang="en-US" sz="2800" b="1" dirty="0" smtClean="0">
              <a:solidFill>
                <a:schemeClr val="accent5">
                  <a:lumMod val="75000"/>
                </a:schemeClr>
              </a:solidFill>
              <a:uFillTx/>
              <a:latin typeface="字魂无外润黑体" panose="00000500000000000000" charset="-122"/>
              <a:ea typeface="字魂无外润黑体" panose="00000500000000000000" charset="-122"/>
            </a:endParaRPr>
          </a:p>
        </p:txBody>
      </p:sp>
      <p:sp>
        <p:nvSpPr>
          <p:cNvPr id="9" name="文本框 8"/>
          <p:cNvSpPr txBox="1"/>
          <p:nvPr/>
        </p:nvSpPr>
        <p:spPr>
          <a:xfrm>
            <a:off x="6885940" y="4208780"/>
            <a:ext cx="5979160" cy="521970"/>
          </a:xfrm>
          <a:prstGeom prst="rect">
            <a:avLst/>
          </a:prstGeom>
          <a:noFill/>
        </p:spPr>
        <p:txBody>
          <a:bodyPr wrap="square" rtlCol="0">
            <a:spAutoFit/>
          </a:bodyPr>
          <a:p>
            <a:pPr algn="l"/>
            <a:r>
              <a:rPr lang="zh-CN" altLang="en-US" sz="2800" b="1" dirty="0" smtClean="0">
                <a:solidFill>
                  <a:schemeClr val="accent5">
                    <a:lumMod val="75000"/>
                  </a:schemeClr>
                </a:solidFill>
                <a:uFillTx/>
                <a:latin typeface="字魂无外润黑体" panose="00000500000000000000" charset="-122"/>
                <a:ea typeface="字魂无外润黑体" panose="00000500000000000000" charset="-122"/>
              </a:rPr>
              <a:t>色彩的心理原理在影视调色中的运用</a:t>
            </a:r>
            <a:endParaRPr lang="zh-CN" altLang="en-US" sz="2800" b="1" dirty="0" smtClean="0">
              <a:solidFill>
                <a:schemeClr val="accent5">
                  <a:lumMod val="75000"/>
                </a:schemeClr>
              </a:solidFill>
              <a:uFillTx/>
              <a:latin typeface="字魂无外润黑体" panose="00000500000000000000" charset="-122"/>
              <a:ea typeface="字魂无外润黑体" panose="00000500000000000000" charset="-122"/>
            </a:endParaRPr>
          </a:p>
        </p:txBody>
      </p:sp>
      <p:sp>
        <p:nvSpPr>
          <p:cNvPr id="11" name="椭圆 10"/>
          <p:cNvSpPr/>
          <p:nvPr/>
        </p:nvSpPr>
        <p:spPr>
          <a:xfrm>
            <a:off x="5972694" y="5107411"/>
            <a:ext cx="830312" cy="830312"/>
          </a:xfrm>
          <a:prstGeom prst="ellipse">
            <a:avLst/>
          </a:prstGeom>
          <a:solidFill>
            <a:srgbClr val="21A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solidFill>
                  <a:prstClr val="white"/>
                </a:solidFill>
                <a:latin typeface="汉仪雅酷黑 85W" panose="020B0904020202020204" charset="-122"/>
                <a:ea typeface="汉仪雅酷黑 85W" panose="020B0904020202020204" charset="-122"/>
                <a:cs typeface="Arial" panose="020B0604020202020204" pitchFamily="34" charset="0"/>
              </a:rPr>
              <a:t>0</a:t>
            </a:r>
            <a:r>
              <a:rPr lang="en-US" sz="2400" dirty="0">
                <a:solidFill>
                  <a:prstClr val="white"/>
                </a:solidFill>
                <a:latin typeface="汉仪雅酷黑 85W" panose="020B0904020202020204" charset="-122"/>
                <a:ea typeface="汉仪雅酷黑 85W" panose="020B0904020202020204" charset="-122"/>
                <a:cs typeface="Arial" panose="020B0604020202020204" pitchFamily="34" charset="0"/>
              </a:rPr>
              <a:t>5</a:t>
            </a:r>
            <a:endParaRPr lang="en-US" sz="2400" dirty="0">
              <a:solidFill>
                <a:prstClr val="white"/>
              </a:solidFill>
              <a:latin typeface="汉仪雅酷黑 85W" panose="020B0904020202020204" charset="-122"/>
              <a:ea typeface="汉仪雅酷黑 85W" panose="020B0904020202020204" charset="-122"/>
              <a:cs typeface="Arial" panose="020B0604020202020204" pitchFamily="34" charset="0"/>
            </a:endParaRPr>
          </a:p>
        </p:txBody>
      </p:sp>
      <p:sp>
        <p:nvSpPr>
          <p:cNvPr id="12" name="TextBox 24"/>
          <p:cNvSpPr txBox="1"/>
          <p:nvPr/>
        </p:nvSpPr>
        <p:spPr>
          <a:xfrm>
            <a:off x="6886019" y="5226220"/>
            <a:ext cx="3908425" cy="368300"/>
          </a:xfrm>
          <a:prstGeom prst="rect">
            <a:avLst/>
          </a:prstGeom>
          <a:noFill/>
        </p:spPr>
        <p:txBody>
          <a:bodyPr wrap="none" rtlCol="0">
            <a:spAutoFit/>
          </a:bodyPr>
          <a:p>
            <a:pPr algn="l"/>
            <a:r>
              <a:rPr lang="zh-CN" altLang="en-US" b="1" dirty="0">
                <a:latin typeface="微软雅黑" panose="020B0503020204020204" pitchFamily="34" charset="-122"/>
                <a:ea typeface="微软雅黑" panose="020B0503020204020204" pitchFamily="34" charset="-122"/>
              </a:rPr>
              <a:t> </a:t>
            </a:r>
            <a:r>
              <a:rPr lang="zh-CN" altLang="en-US" sz="2800" b="1" dirty="0" smtClean="0">
                <a:solidFill>
                  <a:schemeClr val="accent5">
                    <a:lumMod val="75000"/>
                  </a:schemeClr>
                </a:solidFill>
                <a:uFillTx/>
                <a:latin typeface="字魂无外润黑体" panose="00000500000000000000" charset="-122"/>
                <a:ea typeface="字魂无外润黑体" panose="00000500000000000000" charset="-122"/>
              </a:rPr>
              <a:t>色彩与情感联系在影视色彩中的运用</a:t>
            </a:r>
            <a:endParaRPr lang="zh-CN" altLang="en-US" sz="2800" b="1" dirty="0" smtClean="0">
              <a:solidFill>
                <a:schemeClr val="accent5">
                  <a:lumMod val="75000"/>
                </a:schemeClr>
              </a:solidFill>
              <a:uFillTx/>
              <a:latin typeface="字魂无外润黑体" panose="00000500000000000000" charset="-122"/>
              <a:ea typeface="字魂无外润黑体" panose="00000500000000000000" charset="-122"/>
            </a:endParaRPr>
          </a:p>
        </p:txBody>
      </p:sp>
      <p:sp>
        <p:nvSpPr>
          <p:cNvPr id="13" name="椭圆 12"/>
          <p:cNvSpPr/>
          <p:nvPr/>
        </p:nvSpPr>
        <p:spPr>
          <a:xfrm>
            <a:off x="5968249" y="6185024"/>
            <a:ext cx="830312" cy="830312"/>
          </a:xfrm>
          <a:prstGeom prst="ellipse">
            <a:avLst/>
          </a:prstGeom>
          <a:solidFill>
            <a:srgbClr val="21A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solidFill>
                  <a:prstClr val="white"/>
                </a:solidFill>
                <a:latin typeface="汉仪雅酷黑 85W" panose="020B0904020202020204" charset="-122"/>
                <a:ea typeface="汉仪雅酷黑 85W" panose="020B0904020202020204" charset="-122"/>
                <a:cs typeface="Arial" panose="020B0604020202020204" pitchFamily="34" charset="0"/>
              </a:rPr>
              <a:t>0</a:t>
            </a:r>
            <a:r>
              <a:rPr lang="en-US" sz="2400" dirty="0">
                <a:solidFill>
                  <a:prstClr val="white"/>
                </a:solidFill>
                <a:latin typeface="汉仪雅酷黑 85W" panose="020B0904020202020204" charset="-122"/>
                <a:ea typeface="汉仪雅酷黑 85W" panose="020B0904020202020204" charset="-122"/>
                <a:cs typeface="Arial" panose="020B0604020202020204" pitchFamily="34" charset="0"/>
              </a:rPr>
              <a:t>6</a:t>
            </a:r>
            <a:endParaRPr lang="en-US" sz="2400" dirty="0">
              <a:solidFill>
                <a:prstClr val="white"/>
              </a:solidFill>
              <a:latin typeface="汉仪雅酷黑 85W" panose="020B0904020202020204" charset="-122"/>
              <a:ea typeface="汉仪雅酷黑 85W" panose="020B0904020202020204" charset="-122"/>
              <a:cs typeface="Arial" panose="020B0604020202020204" pitchFamily="34" charset="0"/>
            </a:endParaRPr>
          </a:p>
        </p:txBody>
      </p:sp>
      <p:sp>
        <p:nvSpPr>
          <p:cNvPr id="14" name="TextBox 24"/>
          <p:cNvSpPr txBox="1"/>
          <p:nvPr/>
        </p:nvSpPr>
        <p:spPr>
          <a:xfrm>
            <a:off x="6971109" y="6339393"/>
            <a:ext cx="5398770" cy="521970"/>
          </a:xfrm>
          <a:prstGeom prst="rect">
            <a:avLst/>
          </a:prstGeom>
          <a:noFill/>
        </p:spPr>
        <p:txBody>
          <a:bodyPr wrap="none" rtlCol="0">
            <a:spAutoFit/>
          </a:bodyPr>
          <a:p>
            <a:pPr algn="l"/>
            <a:r>
              <a:rPr lang="zh-CN" altLang="en-US" sz="2800" b="1" dirty="0" smtClean="0">
                <a:solidFill>
                  <a:schemeClr val="accent5">
                    <a:lumMod val="75000"/>
                  </a:schemeClr>
                </a:solidFill>
                <a:uFillTx/>
                <a:latin typeface="字魂无外润黑体" panose="00000500000000000000" charset="-122"/>
                <a:ea typeface="字魂无外润黑体" panose="00000500000000000000" charset="-122"/>
              </a:rPr>
              <a:t>影视色彩在影视后期调色中的运用</a:t>
            </a:r>
            <a:endParaRPr lang="zh-CN" altLang="en-US" b="1"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2" presetClass="entr" presetSubtype="1"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p:tgtEl>
                                          <p:spTgt spid="41"/>
                                        </p:tgtEl>
                                        <p:attrNameLst>
                                          <p:attrName>ppt_y</p:attrName>
                                        </p:attrNameLst>
                                      </p:cBhvr>
                                      <p:tavLst>
                                        <p:tav tm="0">
                                          <p:val>
                                            <p:strVal val="#ppt_y-#ppt_h*1.125000"/>
                                          </p:val>
                                        </p:tav>
                                        <p:tav tm="100000">
                                          <p:val>
                                            <p:strVal val="#ppt_y"/>
                                          </p:val>
                                        </p:tav>
                                      </p:tavLst>
                                    </p:anim>
                                    <p:animEffect transition="in" filter="wipe(down)">
                                      <p:cBhvr>
                                        <p:cTn id="24" dur="500"/>
                                        <p:tgtEl>
                                          <p:spTgt spid="41"/>
                                        </p:tgtEl>
                                      </p:cBhvr>
                                    </p:animEffect>
                                  </p:childTnLst>
                                </p:cTn>
                              </p:par>
                            </p:childTnLst>
                          </p:cTn>
                        </p:par>
                        <p:par>
                          <p:cTn id="25" fill="hold">
                            <p:stCondLst>
                              <p:cond delay="2000"/>
                            </p:stCondLst>
                            <p:childTnLst>
                              <p:par>
                                <p:cTn id="26" presetID="2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childTnLst>
                                </p:cTn>
                              </p:par>
                            </p:childTnLst>
                          </p:cTn>
                        </p:par>
                        <p:par>
                          <p:cTn id="30" fill="hold">
                            <p:stCondLst>
                              <p:cond delay="2500"/>
                            </p:stCondLst>
                            <p:childTnLst>
                              <p:par>
                                <p:cTn id="31" presetID="12" presetClass="entr" presetSubtype="1"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p:tgtEl>
                                          <p:spTgt spid="44"/>
                                        </p:tgtEl>
                                        <p:attrNameLst>
                                          <p:attrName>ppt_y</p:attrName>
                                        </p:attrNameLst>
                                      </p:cBhvr>
                                      <p:tavLst>
                                        <p:tav tm="0">
                                          <p:val>
                                            <p:strVal val="#ppt_y-#ppt_h*1.125000"/>
                                          </p:val>
                                        </p:tav>
                                        <p:tav tm="100000">
                                          <p:val>
                                            <p:strVal val="#ppt_y"/>
                                          </p:val>
                                        </p:tav>
                                      </p:tavLst>
                                    </p:anim>
                                    <p:animEffect transition="in" filter="wipe(down)">
                                      <p:cBhvr>
                                        <p:cTn id="34" dur="500"/>
                                        <p:tgtEl>
                                          <p:spTgt spid="44"/>
                                        </p:tgtEl>
                                      </p:cBhvr>
                                    </p:animEffect>
                                  </p:childTnLst>
                                </p:cTn>
                              </p:par>
                            </p:childTnLst>
                          </p:cTn>
                        </p:par>
                        <p:par>
                          <p:cTn id="35" fill="hold">
                            <p:stCondLst>
                              <p:cond delay="3000"/>
                            </p:stCondLst>
                            <p:childTnLst>
                              <p:par>
                                <p:cTn id="36" presetID="2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5"/>
                                        </p:tgtEl>
                                        <p:attrNameLst>
                                          <p:attrName>ppt_y</p:attrName>
                                        </p:attrNameLst>
                                      </p:cBhvr>
                                      <p:tavLst>
                                        <p:tav tm="0">
                                          <p:val>
                                            <p:strVal val="#ppt_y"/>
                                          </p:val>
                                        </p:tav>
                                        <p:tav tm="100000">
                                          <p:val>
                                            <p:strVal val="#ppt_y"/>
                                          </p:val>
                                        </p:tav>
                                      </p:tavLst>
                                    </p:anim>
                                    <p:anim calcmode="lin" valueType="num">
                                      <p:cBhvr>
                                        <p:cTn id="5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5"/>
                                        </p:tgtEl>
                                      </p:cBhvr>
                                    </p:animEffect>
                                  </p:childTnLst>
                                </p:cTn>
                              </p:par>
                            </p:childTnLst>
                          </p:cTn>
                        </p:par>
                        <p:par>
                          <p:cTn id="53" fill="hold">
                            <p:stCondLst>
                              <p:cond delay="4900"/>
                            </p:stCondLst>
                            <p:childTnLst>
                              <p:par>
                                <p:cTn id="54" presetID="23" presetClass="entr" presetSubtype="32"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strVal val="4*#ppt_w"/>
                                          </p:val>
                                        </p:tav>
                                        <p:tav tm="100000">
                                          <p:val>
                                            <p:strVal val="#ppt_w"/>
                                          </p:val>
                                        </p:tav>
                                      </p:tavLst>
                                    </p:anim>
                                    <p:anim calcmode="lin" valueType="num">
                                      <p:cBhvr>
                                        <p:cTn id="57" dur="500" fill="hold"/>
                                        <p:tgtEl>
                                          <p:spTgt spid="7"/>
                                        </p:tgtEl>
                                        <p:attrNameLst>
                                          <p:attrName>ppt_h</p:attrName>
                                        </p:attrNameLst>
                                      </p:cBhvr>
                                      <p:tavLst>
                                        <p:tav tm="0">
                                          <p:val>
                                            <p:strVal val="4*#ppt_h"/>
                                          </p:val>
                                        </p:tav>
                                        <p:tav tm="100000">
                                          <p:val>
                                            <p:strVal val="#ppt_h"/>
                                          </p:val>
                                        </p:tav>
                                      </p:tavLst>
                                    </p:anim>
                                  </p:childTnLst>
                                </p:cTn>
                              </p:par>
                            </p:childTnLst>
                          </p:cTn>
                        </p:par>
                        <p:par>
                          <p:cTn id="58" fill="hold">
                            <p:stCondLst>
                              <p:cond delay="5400"/>
                            </p:stCondLst>
                            <p:childTnLst>
                              <p:par>
                                <p:cTn id="59" presetID="2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childTnLst>
                                </p:cTn>
                              </p:par>
                            </p:childTnLst>
                          </p:cTn>
                        </p:par>
                        <p:par>
                          <p:cTn id="63" fill="hold">
                            <p:stCondLst>
                              <p:cond delay="5900"/>
                            </p:stCondLst>
                            <p:childTnLst>
                              <p:par>
                                <p:cTn id="64" presetID="1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p:tgtEl>
                                          <p:spTgt spid="12"/>
                                        </p:tgtEl>
                                        <p:attrNameLst>
                                          <p:attrName>ppt_y</p:attrName>
                                        </p:attrNameLst>
                                      </p:cBhvr>
                                      <p:tavLst>
                                        <p:tav tm="0">
                                          <p:val>
                                            <p:strVal val="#ppt_y-#ppt_h*1.125000"/>
                                          </p:val>
                                        </p:tav>
                                        <p:tav tm="100000">
                                          <p:val>
                                            <p:strVal val="#ppt_y"/>
                                          </p:val>
                                        </p:tav>
                                      </p:tavLst>
                                    </p:anim>
                                    <p:animEffect transition="in" filter="wipe(down)">
                                      <p:cBhvr>
                                        <p:cTn id="67" dur="500"/>
                                        <p:tgtEl>
                                          <p:spTgt spid="12"/>
                                        </p:tgtEl>
                                      </p:cBhvr>
                                    </p:animEffect>
                                  </p:childTnLst>
                                </p:cTn>
                              </p:par>
                            </p:childTnLst>
                          </p:cTn>
                        </p:par>
                        <p:par>
                          <p:cTn id="68" fill="hold">
                            <p:stCondLst>
                              <p:cond delay="6400"/>
                            </p:stCondLst>
                            <p:childTnLst>
                              <p:par>
                                <p:cTn id="69" presetID="2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6900"/>
                            </p:stCondLst>
                            <p:childTnLst>
                              <p:par>
                                <p:cTn id="74" presetID="12" presetClass="entr" presetSubtype="1"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500"/>
                                        <p:tgtEl>
                                          <p:spTgt spid="14"/>
                                        </p:tgtEl>
                                        <p:attrNameLst>
                                          <p:attrName>ppt_y</p:attrName>
                                        </p:attrNameLst>
                                      </p:cBhvr>
                                      <p:tavLst>
                                        <p:tav tm="0">
                                          <p:val>
                                            <p:strVal val="#ppt_y-#ppt_h*1.125000"/>
                                          </p:val>
                                        </p:tav>
                                        <p:tav tm="100000">
                                          <p:val>
                                            <p:strVal val="#ppt_y"/>
                                          </p:val>
                                        </p:tav>
                                      </p:tavLst>
                                    </p:anim>
                                    <p:animEffect transition="in" filter="wipe(down)">
                                      <p:cBhvr>
                                        <p:cTn id="7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39" grpId="0" bldLvl="0" animBg="1"/>
      <p:bldP spid="41" grpId="0"/>
      <p:bldP spid="42" grpId="0" bldLvl="0" animBg="1"/>
      <p:bldP spid="44" grpId="0"/>
      <p:bldP spid="3" grpId="0" bldLvl="0" animBg="1"/>
      <p:bldP spid="4" grpId="0" bldLvl="0" animBg="1"/>
      <p:bldP spid="5" grpId="0" bldLvl="0" animBg="1"/>
      <p:bldP spid="7" grpId="0" bldLvl="0" animBg="1"/>
      <p:bldP spid="11" grpId="0" bldLvl="0" animBg="1"/>
      <p:bldP spid="12" grpId="0"/>
      <p:bldP spid="13" grpId="0" bldLvl="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1" name="Rectangle: Rounded Corners 7"/>
          <p:cNvSpPr/>
          <p:nvPr/>
        </p:nvSpPr>
        <p:spPr>
          <a:xfrm>
            <a:off x="353" y="1442088"/>
            <a:ext cx="12858044" cy="4851588"/>
          </a:xfrm>
          <a:prstGeom prst="roundRect">
            <a:avLst>
              <a:gd name="adj" fmla="val 0"/>
            </a:avLst>
          </a:prstGeom>
          <a:solidFill>
            <a:schemeClr val="bg1"/>
          </a:solidFill>
          <a:ln>
            <a:noFill/>
          </a:ln>
          <a:effectLst>
            <a:outerShdw blurRad="762000" dist="812800" dir="5400000" sx="90000" sy="90000" algn="t" rotWithShape="0">
              <a:schemeClr val="tx1">
                <a:lumMod val="95000"/>
                <a:lumOff val="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285750" rtl="0" eaLnBrk="1" fontAlgn="auto" latinLnBrk="0" hangingPunct="1">
              <a:lnSpc>
                <a:spcPct val="100000"/>
              </a:lnSpc>
              <a:spcBef>
                <a:spcPts val="0"/>
              </a:spcBef>
              <a:spcAft>
                <a:spcPts val="0"/>
              </a:spcAft>
              <a:buClrTx/>
              <a:buSzTx/>
              <a:buFontTx/>
              <a:buNone/>
              <a:defRPr/>
            </a:pPr>
            <a:endParaRPr kumimoji="0" lang="id-ID" sz="1185" b="0" i="0" u="none" strike="noStrike" kern="1200" cap="none" spc="0" normalizeH="0" baseline="0" noProof="0" dirty="0">
              <a:ln>
                <a:noFill/>
              </a:ln>
              <a:solidFill>
                <a:srgbClr val="FFFFFF"/>
              </a:solidFill>
              <a:effectLst/>
              <a:uLnTx/>
              <a:uFillTx/>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nvGrpSpPr>
          <p:cNvPr id="7" name="组合 6"/>
          <p:cNvGrpSpPr/>
          <p:nvPr/>
        </p:nvGrpSpPr>
        <p:grpSpPr>
          <a:xfrm>
            <a:off x="898213" y="2015304"/>
            <a:ext cx="4091806" cy="3648134"/>
            <a:chOff x="728314" y="1504950"/>
            <a:chExt cx="2909888" cy="2594371"/>
          </a:xfrm>
        </p:grpSpPr>
        <p:sp>
          <p:nvSpPr>
            <p:cNvPr id="9" name="Freeform 6"/>
            <p:cNvSpPr/>
            <p:nvPr/>
          </p:nvSpPr>
          <p:spPr bwMode="auto">
            <a:xfrm>
              <a:off x="1755824" y="1504950"/>
              <a:ext cx="902494" cy="788194"/>
            </a:xfrm>
            <a:custGeom>
              <a:avLst/>
              <a:gdLst>
                <a:gd name="T0" fmla="*/ 0 w 714"/>
                <a:gd name="T1" fmla="*/ 617 h 617"/>
                <a:gd name="T2" fmla="*/ 355 w 714"/>
                <a:gd name="T3" fmla="*/ 0 h 617"/>
                <a:gd name="T4" fmla="*/ 714 w 714"/>
                <a:gd name="T5" fmla="*/ 617 h 617"/>
                <a:gd name="T6" fmla="*/ 0 w 714"/>
                <a:gd name="T7" fmla="*/ 617 h 617"/>
                <a:gd name="T8" fmla="*/ 0 w 714"/>
                <a:gd name="T9" fmla="*/ 617 h 617"/>
                <a:gd name="T10" fmla="*/ 0 60000 65536"/>
                <a:gd name="T11" fmla="*/ 0 60000 65536"/>
                <a:gd name="T12" fmla="*/ 0 60000 65536"/>
                <a:gd name="T13" fmla="*/ 0 60000 65536"/>
                <a:gd name="T14" fmla="*/ 0 60000 65536"/>
                <a:gd name="T15" fmla="*/ 0 w 714"/>
                <a:gd name="T16" fmla="*/ 0 h 617"/>
                <a:gd name="T17" fmla="*/ 714 w 714"/>
                <a:gd name="T18" fmla="*/ 617 h 617"/>
              </a:gdLst>
              <a:ahLst/>
              <a:cxnLst>
                <a:cxn ang="T10">
                  <a:pos x="T0" y="T1"/>
                </a:cxn>
                <a:cxn ang="T11">
                  <a:pos x="T2" y="T3"/>
                </a:cxn>
                <a:cxn ang="T12">
                  <a:pos x="T4" y="T5"/>
                </a:cxn>
                <a:cxn ang="T13">
                  <a:pos x="T6" y="T7"/>
                </a:cxn>
                <a:cxn ang="T14">
                  <a:pos x="T8" y="T9"/>
                </a:cxn>
              </a:cxnLst>
              <a:rect l="T15" t="T16" r="T17" b="T18"/>
              <a:pathLst>
                <a:path w="714" h="617">
                  <a:moveTo>
                    <a:pt x="0" y="617"/>
                  </a:moveTo>
                  <a:lnTo>
                    <a:pt x="355" y="0"/>
                  </a:lnTo>
                  <a:lnTo>
                    <a:pt x="714" y="617"/>
                  </a:lnTo>
                  <a:lnTo>
                    <a:pt x="0" y="617"/>
                  </a:lnTo>
                  <a:close/>
                </a:path>
              </a:pathLst>
            </a:custGeom>
            <a:solidFill>
              <a:schemeClr val="accent5">
                <a:lumMod val="75000"/>
                <a:alpha val="51000"/>
              </a:schemeClr>
            </a:solidFill>
            <a:ln>
              <a:noFill/>
            </a:ln>
          </p:spPr>
          <p:txBody>
            <a:bodyPr tIns="189833"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a:defRPr/>
              </a:pPr>
              <a:r>
                <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rPr>
                <a:t>1</a:t>
              </a:r>
              <a:endPar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endParaRPr>
            </a:p>
          </p:txBody>
        </p:sp>
        <p:sp>
          <p:nvSpPr>
            <p:cNvPr id="10" name="Freeform 7"/>
            <p:cNvSpPr/>
            <p:nvPr/>
          </p:nvSpPr>
          <p:spPr bwMode="auto">
            <a:xfrm>
              <a:off x="2258267" y="2418158"/>
              <a:ext cx="895350" cy="776288"/>
            </a:xfrm>
            <a:custGeom>
              <a:avLst/>
              <a:gdLst>
                <a:gd name="T0" fmla="*/ 0 w 709"/>
                <a:gd name="T1" fmla="*/ 2147483646 h 614"/>
                <a:gd name="T2" fmla="*/ 2147483646 w 709"/>
                <a:gd name="T3" fmla="*/ 0 h 614"/>
                <a:gd name="T4" fmla="*/ 2147483646 w 709"/>
                <a:gd name="T5" fmla="*/ 2147483646 h 614"/>
                <a:gd name="T6" fmla="*/ 0 w 709"/>
                <a:gd name="T7" fmla="*/ 2147483646 h 614"/>
                <a:gd name="T8" fmla="*/ 0 w 709"/>
                <a:gd name="T9" fmla="*/ 2147483646 h 6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9" h="614">
                  <a:moveTo>
                    <a:pt x="0" y="614"/>
                  </a:moveTo>
                  <a:lnTo>
                    <a:pt x="355" y="0"/>
                  </a:lnTo>
                  <a:lnTo>
                    <a:pt x="709" y="614"/>
                  </a:lnTo>
                  <a:lnTo>
                    <a:pt x="0" y="614"/>
                  </a:lnTo>
                  <a:close/>
                </a:path>
              </a:pathLst>
            </a:custGeom>
            <a:solidFill>
              <a:schemeClr val="accent5">
                <a:lumMod val="75000"/>
                <a:alpha val="47000"/>
              </a:schemeClr>
            </a:solidFill>
            <a:ln>
              <a:noFill/>
            </a:ln>
          </p:spPr>
          <p:txBody>
            <a:bodyPr anchor="ctr" anchorCtr="1"/>
            <a:lstStyle/>
            <a:p>
              <a:pPr defTabSz="914400">
                <a:defRPr/>
              </a:pPr>
              <a:endParaRPr lang="zh-CN" altLang="en-US" sz="100" kern="0" dirty="0">
                <a:solidFill>
                  <a:prstClr val="white"/>
                </a:solidFill>
                <a:latin typeface="Arial" panose="020B0604020202020204" pitchFamily="34" charset="0"/>
                <a:ea typeface="思源宋体 CN" panose="02020400000000000000" pitchFamily="18" charset="-122"/>
                <a:sym typeface="Arial" panose="020B0604020202020204" pitchFamily="34" charset="0"/>
              </a:endParaRPr>
            </a:p>
          </p:txBody>
        </p:sp>
        <p:sp>
          <p:nvSpPr>
            <p:cNvPr id="11" name="Freeform 8"/>
            <p:cNvSpPr/>
            <p:nvPr/>
          </p:nvSpPr>
          <p:spPr bwMode="auto">
            <a:xfrm>
              <a:off x="728314" y="3319462"/>
              <a:ext cx="1343025" cy="776288"/>
            </a:xfrm>
            <a:custGeom>
              <a:avLst/>
              <a:gdLst>
                <a:gd name="T0" fmla="*/ 2147483646 w 1063"/>
                <a:gd name="T1" fmla="*/ 0 h 615"/>
                <a:gd name="T2" fmla="*/ 0 w 1063"/>
                <a:gd name="T3" fmla="*/ 2147483646 h 615"/>
                <a:gd name="T4" fmla="*/ 2147483646 w 1063"/>
                <a:gd name="T5" fmla="*/ 2147483646 h 615"/>
                <a:gd name="T6" fmla="*/ 2147483646 w 1063"/>
                <a:gd name="T7" fmla="*/ 0 h 615"/>
                <a:gd name="T8" fmla="*/ 2147483646 w 1063"/>
                <a:gd name="T9" fmla="*/ 0 h 615"/>
                <a:gd name="T10" fmla="*/ 0 60000 65536"/>
                <a:gd name="T11" fmla="*/ 0 60000 65536"/>
                <a:gd name="T12" fmla="*/ 0 60000 65536"/>
                <a:gd name="T13" fmla="*/ 0 60000 65536"/>
                <a:gd name="T14" fmla="*/ 0 60000 65536"/>
                <a:gd name="T15" fmla="*/ 0 w 1063"/>
                <a:gd name="T16" fmla="*/ 0 h 615"/>
                <a:gd name="T17" fmla="*/ 1063 w 1063"/>
                <a:gd name="T18" fmla="*/ 615 h 615"/>
              </a:gdLst>
              <a:ahLst/>
              <a:cxnLst>
                <a:cxn ang="T10">
                  <a:pos x="T0" y="T1"/>
                </a:cxn>
                <a:cxn ang="T11">
                  <a:pos x="T2" y="T3"/>
                </a:cxn>
                <a:cxn ang="T12">
                  <a:pos x="T4" y="T5"/>
                </a:cxn>
                <a:cxn ang="T13">
                  <a:pos x="T6" y="T7"/>
                </a:cxn>
                <a:cxn ang="T14">
                  <a:pos x="T8" y="T9"/>
                </a:cxn>
              </a:cxnLst>
              <a:rect l="T15" t="T16" r="T17" b="T18"/>
              <a:pathLst>
                <a:path w="1063" h="615">
                  <a:moveTo>
                    <a:pt x="354" y="0"/>
                  </a:moveTo>
                  <a:lnTo>
                    <a:pt x="0" y="615"/>
                  </a:lnTo>
                  <a:lnTo>
                    <a:pt x="708" y="615"/>
                  </a:lnTo>
                  <a:lnTo>
                    <a:pt x="1063" y="0"/>
                  </a:lnTo>
                  <a:lnTo>
                    <a:pt x="354" y="0"/>
                  </a:lnTo>
                  <a:close/>
                </a:path>
              </a:pathLst>
            </a:custGeom>
            <a:solidFill>
              <a:srgbClr val="21A1AA"/>
            </a:solidFill>
            <a:ln>
              <a:noFill/>
            </a:ln>
          </p:spPr>
          <p:txBody>
            <a:bodyPr tIns="0" anchor="ctr" anchorCtr="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defRPr/>
              </a:pPr>
              <a:r>
                <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rPr>
                <a:t>3</a:t>
              </a:r>
              <a:endPar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endParaRPr>
            </a:p>
          </p:txBody>
        </p:sp>
        <p:sp>
          <p:nvSpPr>
            <p:cNvPr id="12" name="Freeform 9"/>
            <p:cNvSpPr/>
            <p:nvPr/>
          </p:nvSpPr>
          <p:spPr bwMode="auto">
            <a:xfrm>
              <a:off x="1240282" y="2418158"/>
              <a:ext cx="1339454" cy="776288"/>
            </a:xfrm>
            <a:custGeom>
              <a:avLst/>
              <a:gdLst>
                <a:gd name="T0" fmla="*/ 2147483646 w 1060"/>
                <a:gd name="T1" fmla="*/ 0 h 614"/>
                <a:gd name="T2" fmla="*/ 2147483646 w 1060"/>
                <a:gd name="T3" fmla="*/ 0 h 614"/>
                <a:gd name="T4" fmla="*/ 0 w 1060"/>
                <a:gd name="T5" fmla="*/ 2147483646 h 614"/>
                <a:gd name="T6" fmla="*/ 2147483646 w 1060"/>
                <a:gd name="T7" fmla="*/ 2147483646 h 614"/>
                <a:gd name="T8" fmla="*/ 2147483646 w 1060"/>
                <a:gd name="T9" fmla="*/ 0 h 614"/>
                <a:gd name="T10" fmla="*/ 0 60000 65536"/>
                <a:gd name="T11" fmla="*/ 0 60000 65536"/>
                <a:gd name="T12" fmla="*/ 0 60000 65536"/>
                <a:gd name="T13" fmla="*/ 0 60000 65536"/>
                <a:gd name="T14" fmla="*/ 0 60000 65536"/>
                <a:gd name="T15" fmla="*/ 0 w 1060"/>
                <a:gd name="T16" fmla="*/ 0 h 614"/>
                <a:gd name="T17" fmla="*/ 1060 w 1060"/>
                <a:gd name="T18" fmla="*/ 614 h 614"/>
              </a:gdLst>
              <a:ahLst/>
              <a:cxnLst>
                <a:cxn ang="T10">
                  <a:pos x="T0" y="T1"/>
                </a:cxn>
                <a:cxn ang="T11">
                  <a:pos x="T2" y="T3"/>
                </a:cxn>
                <a:cxn ang="T12">
                  <a:pos x="T4" y="T5"/>
                </a:cxn>
                <a:cxn ang="T13">
                  <a:pos x="T6" y="T7"/>
                </a:cxn>
                <a:cxn ang="T14">
                  <a:pos x="T8" y="T9"/>
                </a:cxn>
              </a:cxnLst>
              <a:rect l="T15" t="T16" r="T17" b="T18"/>
              <a:pathLst>
                <a:path w="1060" h="614">
                  <a:moveTo>
                    <a:pt x="1060" y="0"/>
                  </a:moveTo>
                  <a:lnTo>
                    <a:pt x="352" y="0"/>
                  </a:lnTo>
                  <a:lnTo>
                    <a:pt x="0" y="614"/>
                  </a:lnTo>
                  <a:lnTo>
                    <a:pt x="708" y="614"/>
                  </a:lnTo>
                  <a:lnTo>
                    <a:pt x="1060" y="0"/>
                  </a:lnTo>
                  <a:close/>
                </a:path>
              </a:pathLst>
            </a:custGeom>
            <a:solidFill>
              <a:schemeClr val="accent5">
                <a:lumMod val="75000"/>
                <a:alpha val="47000"/>
              </a:schemeClr>
            </a:solidFill>
            <a:ln>
              <a:noFill/>
            </a:ln>
          </p:spPr>
          <p:txBody>
            <a:bodyPr tIns="0" anchor="ctr" anchorCtr="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defRPr/>
              </a:pPr>
              <a:r>
                <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rPr>
                <a:t>2</a:t>
              </a:r>
              <a:endPar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endParaRPr>
            </a:p>
          </p:txBody>
        </p:sp>
        <p:sp>
          <p:nvSpPr>
            <p:cNvPr id="13" name="Freeform 10"/>
            <p:cNvSpPr/>
            <p:nvPr/>
          </p:nvSpPr>
          <p:spPr bwMode="auto">
            <a:xfrm>
              <a:off x="1755824" y="3319462"/>
              <a:ext cx="1882378" cy="779859"/>
            </a:xfrm>
            <a:custGeom>
              <a:avLst/>
              <a:gdLst>
                <a:gd name="T0" fmla="*/ 2147483646 w 1489"/>
                <a:gd name="T1" fmla="*/ 0 h 617"/>
                <a:gd name="T2" fmla="*/ 2147483646 w 1489"/>
                <a:gd name="T3" fmla="*/ 0 h 617"/>
                <a:gd name="T4" fmla="*/ 2147483646 w 1489"/>
                <a:gd name="T5" fmla="*/ 0 h 617"/>
                <a:gd name="T6" fmla="*/ 0 w 1489"/>
                <a:gd name="T7" fmla="*/ 2147483646 h 617"/>
                <a:gd name="T8" fmla="*/ 2147483646 w 1489"/>
                <a:gd name="T9" fmla="*/ 2147483646 h 617"/>
                <a:gd name="T10" fmla="*/ 2147483646 w 1489"/>
                <a:gd name="T11" fmla="*/ 2147483646 h 617"/>
                <a:gd name="T12" fmla="*/ 2147483646 w 1489"/>
                <a:gd name="T13" fmla="*/ 2147483646 h 617"/>
                <a:gd name="T14" fmla="*/ 2147483646 w 1489"/>
                <a:gd name="T15" fmla="*/ 0 h 6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9" h="617">
                  <a:moveTo>
                    <a:pt x="1137" y="0"/>
                  </a:moveTo>
                  <a:lnTo>
                    <a:pt x="360" y="0"/>
                  </a:lnTo>
                  <a:lnTo>
                    <a:pt x="355" y="0"/>
                  </a:lnTo>
                  <a:lnTo>
                    <a:pt x="0" y="617"/>
                  </a:lnTo>
                  <a:lnTo>
                    <a:pt x="709" y="617"/>
                  </a:lnTo>
                  <a:lnTo>
                    <a:pt x="714" y="617"/>
                  </a:lnTo>
                  <a:lnTo>
                    <a:pt x="1489" y="617"/>
                  </a:lnTo>
                  <a:lnTo>
                    <a:pt x="1137" y="0"/>
                  </a:lnTo>
                  <a:close/>
                </a:path>
              </a:pathLst>
            </a:custGeom>
            <a:solidFill>
              <a:srgbClr val="21A1AA"/>
            </a:solidFill>
            <a:ln>
              <a:noFill/>
            </a:ln>
          </p:spPr>
          <p:txBody>
            <a:bodyPr/>
            <a:lstStyle/>
            <a:p>
              <a:pPr defTabSz="914400">
                <a:defRPr/>
              </a:pPr>
              <a:endParaRPr lang="zh-CN" altLang="en-US" sz="100" kern="0" dirty="0">
                <a:solidFill>
                  <a:prstClr val="white"/>
                </a:solidFill>
                <a:latin typeface="Arial" panose="020B0604020202020204" pitchFamily="34" charset="0"/>
                <a:ea typeface="思源宋体 CN" panose="02020400000000000000" pitchFamily="18" charset="-122"/>
                <a:sym typeface="Arial" panose="020B0604020202020204" pitchFamily="34" charset="0"/>
              </a:endParaRPr>
            </a:p>
          </p:txBody>
        </p:sp>
      </p:grpSp>
      <p:cxnSp>
        <p:nvCxnSpPr>
          <p:cNvPr id="14" name="直接连接符 13"/>
          <p:cNvCxnSpPr/>
          <p:nvPr/>
        </p:nvCxnSpPr>
        <p:spPr>
          <a:xfrm>
            <a:off x="2343663" y="5670986"/>
            <a:ext cx="9711924" cy="0"/>
          </a:xfrm>
          <a:prstGeom prst="line">
            <a:avLst/>
          </a:prstGeom>
          <a:noFill/>
          <a:ln w="12700" cap="flat" cmpd="sng" algn="ctr">
            <a:solidFill>
              <a:sysClr val="window" lastClr="FFFFFF">
                <a:lumMod val="50000"/>
              </a:sysClr>
            </a:solidFill>
            <a:prstDash val="solid"/>
            <a:miter lim="800000"/>
          </a:ln>
          <a:effectLst/>
        </p:spPr>
      </p:cxnSp>
      <p:cxnSp>
        <p:nvCxnSpPr>
          <p:cNvPr id="15" name="直接连接符 14"/>
          <p:cNvCxnSpPr/>
          <p:nvPr/>
        </p:nvCxnSpPr>
        <p:spPr>
          <a:xfrm>
            <a:off x="3050186" y="4396559"/>
            <a:ext cx="8017188" cy="0"/>
          </a:xfrm>
          <a:prstGeom prst="line">
            <a:avLst/>
          </a:prstGeom>
          <a:noFill/>
          <a:ln w="12700" cap="flat" cmpd="sng" algn="ctr">
            <a:solidFill>
              <a:sysClr val="window" lastClr="FFFFFF">
                <a:lumMod val="50000"/>
              </a:sysClr>
            </a:solidFill>
            <a:prstDash val="solid"/>
            <a:miter lim="800000"/>
          </a:ln>
          <a:effectLst/>
        </p:spPr>
      </p:cxnSp>
      <p:cxnSp>
        <p:nvCxnSpPr>
          <p:cNvPr id="16" name="直接连接符 15"/>
          <p:cNvCxnSpPr/>
          <p:nvPr/>
        </p:nvCxnSpPr>
        <p:spPr>
          <a:xfrm>
            <a:off x="2343662" y="3146964"/>
            <a:ext cx="7955028" cy="0"/>
          </a:xfrm>
          <a:prstGeom prst="line">
            <a:avLst/>
          </a:prstGeom>
          <a:noFill/>
          <a:ln w="12700" cap="flat" cmpd="sng" algn="ctr">
            <a:solidFill>
              <a:sysClr val="window" lastClr="FFFFFF">
                <a:lumMod val="50000"/>
              </a:sysClr>
            </a:solidFill>
            <a:prstDash val="solid"/>
            <a:miter lim="800000"/>
          </a:ln>
          <a:effectLst/>
        </p:spPr>
      </p:cxnSp>
      <p:sp>
        <p:nvSpPr>
          <p:cNvPr id="17" name="矩形 47"/>
          <p:cNvSpPr>
            <a:spLocks noChangeArrowheads="1"/>
          </p:cNvSpPr>
          <p:nvPr/>
        </p:nvSpPr>
        <p:spPr bwMode="auto">
          <a:xfrm>
            <a:off x="3611880" y="2433955"/>
            <a:ext cx="8576945" cy="4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25" tIns="48213" rIns="96425" bIns="4821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nSpc>
                <a:spcPct val="100000"/>
              </a:lnSpc>
              <a:spcBef>
                <a:spcPts val="0"/>
              </a:spcBef>
              <a:buNone/>
              <a:defRPr/>
            </a:pPr>
            <a:r>
              <a:rPr lang="zh-CN" altLang="en-US" sz="24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rPr>
              <a:t>1.色彩的三属性是什么?</a:t>
            </a:r>
            <a:endParaRPr lang="zh-CN" altLang="en-US" sz="24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endParaRPr>
          </a:p>
        </p:txBody>
      </p:sp>
      <p:sp>
        <p:nvSpPr>
          <p:cNvPr id="18" name="矩形 47"/>
          <p:cNvSpPr>
            <a:spLocks noChangeArrowheads="1"/>
          </p:cNvSpPr>
          <p:nvPr/>
        </p:nvSpPr>
        <p:spPr bwMode="auto">
          <a:xfrm>
            <a:off x="4175125" y="3481705"/>
            <a:ext cx="8555990" cy="64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25" tIns="48213" rIns="96425" bIns="4821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nSpc>
                <a:spcPct val="150000"/>
              </a:lnSpc>
              <a:spcBef>
                <a:spcPts val="0"/>
              </a:spcBef>
              <a:buNone/>
              <a:defRPr/>
            </a:pPr>
            <a:r>
              <a:rPr lang="zh-CN" sz="24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rPr>
              <a:t>2.试着定一个主题，使用一种色调贯穿整个场景去进行拍摄。</a:t>
            </a:r>
            <a:endParaRPr lang="zh-CN" sz="24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endParaRPr>
          </a:p>
        </p:txBody>
      </p:sp>
      <p:sp>
        <p:nvSpPr>
          <p:cNvPr id="19" name="矩形 47"/>
          <p:cNvSpPr>
            <a:spLocks noChangeArrowheads="1"/>
          </p:cNvSpPr>
          <p:nvPr/>
        </p:nvSpPr>
        <p:spPr bwMode="auto">
          <a:xfrm>
            <a:off x="4989830" y="4468495"/>
            <a:ext cx="7607300" cy="120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25" tIns="48213" rIns="96425" bIns="4821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nSpc>
                <a:spcPct val="150000"/>
              </a:lnSpc>
              <a:spcBef>
                <a:spcPts val="0"/>
              </a:spcBef>
              <a:buNone/>
              <a:defRPr/>
            </a:pPr>
            <a:r>
              <a:rPr lang="zh-CN" sz="24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rPr>
              <a:t>3.光源色在你的影视作品色彩中的如何去运用，尝试着去做做。</a:t>
            </a:r>
            <a:endParaRPr lang="zh-CN" sz="24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endParaRPr>
          </a:p>
        </p:txBody>
      </p:sp>
      <p:grpSp>
        <p:nvGrpSpPr>
          <p:cNvPr id="23" name="组合 22"/>
          <p:cNvGrpSpPr/>
          <p:nvPr/>
        </p:nvGrpSpPr>
        <p:grpSpPr>
          <a:xfrm>
            <a:off x="175260" y="223520"/>
            <a:ext cx="3068955" cy="482600"/>
            <a:chOff x="276" y="352"/>
            <a:chExt cx="4833" cy="760"/>
          </a:xfrm>
        </p:grpSpPr>
        <p:sp>
          <p:nvSpPr>
            <p:cNvPr id="40" name="文本框 39"/>
            <p:cNvSpPr txBox="1"/>
            <p:nvPr/>
          </p:nvSpPr>
          <p:spPr>
            <a:xfrm>
              <a:off x="1717" y="352"/>
              <a:ext cx="3392" cy="678"/>
            </a:xfrm>
            <a:prstGeom prst="rect">
              <a:avLst/>
            </a:prstGeom>
            <a:noFill/>
          </p:spPr>
          <p:txBody>
            <a:bodyPr wrap="square" lIns="0" tIns="0" rIns="0" bIns="0" rtlCol="0">
              <a:spAutoFit/>
            </a:bodyPr>
            <a:p>
              <a:pPr algn="l" defTabSz="964565"/>
              <a:r>
                <a:rPr lang="zh-CN" altLang="en-US" sz="2800" b="1" dirty="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sym typeface="+mn-ea"/>
                </a:rPr>
                <a:t>思考与反思</a:t>
              </a:r>
              <a:endPar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5" name="平行四边形 4"/>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22" name="平行四边形 21"/>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Rounded Corners 7"/>
          <p:cNvSpPr/>
          <p:nvPr/>
        </p:nvSpPr>
        <p:spPr>
          <a:xfrm>
            <a:off x="353" y="1442088"/>
            <a:ext cx="12858044" cy="4851588"/>
          </a:xfrm>
          <a:prstGeom prst="roundRect">
            <a:avLst>
              <a:gd name="adj" fmla="val 0"/>
            </a:avLst>
          </a:prstGeom>
          <a:solidFill>
            <a:schemeClr val="bg1"/>
          </a:solidFill>
          <a:ln>
            <a:noFill/>
          </a:ln>
          <a:effectLst>
            <a:outerShdw blurRad="762000" dist="812800" dir="5400000" sx="90000" sy="90000" algn="t" rotWithShape="0">
              <a:schemeClr val="tx1">
                <a:lumMod val="95000"/>
                <a:lumOff val="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285750" rtl="0" eaLnBrk="1" fontAlgn="auto" latinLnBrk="0" hangingPunct="1">
              <a:lnSpc>
                <a:spcPct val="100000"/>
              </a:lnSpc>
              <a:spcBef>
                <a:spcPts val="0"/>
              </a:spcBef>
              <a:spcAft>
                <a:spcPts val="0"/>
              </a:spcAft>
              <a:buClrTx/>
              <a:buSzTx/>
              <a:buFontTx/>
              <a:buNone/>
              <a:defRPr/>
            </a:pPr>
            <a:endParaRPr kumimoji="0" lang="id-ID" sz="1185" b="0" i="0" u="none" strike="noStrike" kern="1200" cap="none" spc="0" normalizeH="0" baseline="0" noProof="0" dirty="0">
              <a:ln>
                <a:noFill/>
              </a:ln>
              <a:solidFill>
                <a:srgbClr val="FFFFFF"/>
              </a:solidFill>
              <a:effectLst/>
              <a:uLnTx/>
              <a:uFillTx/>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nvGrpSpPr>
          <p:cNvPr id="7" name="组合 6"/>
          <p:cNvGrpSpPr/>
          <p:nvPr/>
        </p:nvGrpSpPr>
        <p:grpSpPr>
          <a:xfrm>
            <a:off x="898213" y="2015304"/>
            <a:ext cx="4091806" cy="3648134"/>
            <a:chOff x="728314" y="1504950"/>
            <a:chExt cx="2909888" cy="2594371"/>
          </a:xfrm>
        </p:grpSpPr>
        <p:sp>
          <p:nvSpPr>
            <p:cNvPr id="9" name="Freeform 6"/>
            <p:cNvSpPr/>
            <p:nvPr/>
          </p:nvSpPr>
          <p:spPr bwMode="auto">
            <a:xfrm>
              <a:off x="1755824" y="1504950"/>
              <a:ext cx="902494" cy="788194"/>
            </a:xfrm>
            <a:custGeom>
              <a:avLst/>
              <a:gdLst>
                <a:gd name="T0" fmla="*/ 0 w 714"/>
                <a:gd name="T1" fmla="*/ 617 h 617"/>
                <a:gd name="T2" fmla="*/ 355 w 714"/>
                <a:gd name="T3" fmla="*/ 0 h 617"/>
                <a:gd name="T4" fmla="*/ 714 w 714"/>
                <a:gd name="T5" fmla="*/ 617 h 617"/>
                <a:gd name="T6" fmla="*/ 0 w 714"/>
                <a:gd name="T7" fmla="*/ 617 h 617"/>
                <a:gd name="T8" fmla="*/ 0 w 714"/>
                <a:gd name="T9" fmla="*/ 617 h 617"/>
                <a:gd name="T10" fmla="*/ 0 60000 65536"/>
                <a:gd name="T11" fmla="*/ 0 60000 65536"/>
                <a:gd name="T12" fmla="*/ 0 60000 65536"/>
                <a:gd name="T13" fmla="*/ 0 60000 65536"/>
                <a:gd name="T14" fmla="*/ 0 60000 65536"/>
                <a:gd name="T15" fmla="*/ 0 w 714"/>
                <a:gd name="T16" fmla="*/ 0 h 617"/>
                <a:gd name="T17" fmla="*/ 714 w 714"/>
                <a:gd name="T18" fmla="*/ 617 h 617"/>
              </a:gdLst>
              <a:ahLst/>
              <a:cxnLst>
                <a:cxn ang="T10">
                  <a:pos x="T0" y="T1"/>
                </a:cxn>
                <a:cxn ang="T11">
                  <a:pos x="T2" y="T3"/>
                </a:cxn>
                <a:cxn ang="T12">
                  <a:pos x="T4" y="T5"/>
                </a:cxn>
                <a:cxn ang="T13">
                  <a:pos x="T6" y="T7"/>
                </a:cxn>
                <a:cxn ang="T14">
                  <a:pos x="T8" y="T9"/>
                </a:cxn>
              </a:cxnLst>
              <a:rect l="T15" t="T16" r="T17" b="T18"/>
              <a:pathLst>
                <a:path w="714" h="617">
                  <a:moveTo>
                    <a:pt x="0" y="617"/>
                  </a:moveTo>
                  <a:lnTo>
                    <a:pt x="355" y="0"/>
                  </a:lnTo>
                  <a:lnTo>
                    <a:pt x="714" y="617"/>
                  </a:lnTo>
                  <a:lnTo>
                    <a:pt x="0" y="617"/>
                  </a:lnTo>
                  <a:close/>
                </a:path>
              </a:pathLst>
            </a:custGeom>
            <a:solidFill>
              <a:schemeClr val="accent5">
                <a:lumMod val="75000"/>
                <a:alpha val="51000"/>
              </a:schemeClr>
            </a:solidFill>
            <a:ln>
              <a:noFill/>
            </a:ln>
          </p:spPr>
          <p:txBody>
            <a:bodyPr tIns="189833"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a:defRPr/>
              </a:pPr>
              <a:r>
                <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rPr>
                <a:t>1</a:t>
              </a:r>
              <a:endPar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endParaRPr>
            </a:p>
          </p:txBody>
        </p:sp>
        <p:sp>
          <p:nvSpPr>
            <p:cNvPr id="10" name="Freeform 7"/>
            <p:cNvSpPr/>
            <p:nvPr/>
          </p:nvSpPr>
          <p:spPr bwMode="auto">
            <a:xfrm>
              <a:off x="2258267" y="2418158"/>
              <a:ext cx="895350" cy="776288"/>
            </a:xfrm>
            <a:custGeom>
              <a:avLst/>
              <a:gdLst>
                <a:gd name="T0" fmla="*/ 0 w 709"/>
                <a:gd name="T1" fmla="*/ 2147483646 h 614"/>
                <a:gd name="T2" fmla="*/ 2147483646 w 709"/>
                <a:gd name="T3" fmla="*/ 0 h 614"/>
                <a:gd name="T4" fmla="*/ 2147483646 w 709"/>
                <a:gd name="T5" fmla="*/ 2147483646 h 614"/>
                <a:gd name="T6" fmla="*/ 0 w 709"/>
                <a:gd name="T7" fmla="*/ 2147483646 h 614"/>
                <a:gd name="T8" fmla="*/ 0 w 709"/>
                <a:gd name="T9" fmla="*/ 2147483646 h 6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9" h="614">
                  <a:moveTo>
                    <a:pt x="0" y="614"/>
                  </a:moveTo>
                  <a:lnTo>
                    <a:pt x="355" y="0"/>
                  </a:lnTo>
                  <a:lnTo>
                    <a:pt x="709" y="614"/>
                  </a:lnTo>
                  <a:lnTo>
                    <a:pt x="0" y="614"/>
                  </a:lnTo>
                  <a:close/>
                </a:path>
              </a:pathLst>
            </a:custGeom>
            <a:solidFill>
              <a:schemeClr val="accent5">
                <a:lumMod val="75000"/>
                <a:alpha val="47000"/>
              </a:schemeClr>
            </a:solidFill>
            <a:ln>
              <a:noFill/>
            </a:ln>
          </p:spPr>
          <p:txBody>
            <a:bodyPr anchor="ctr" anchorCtr="1"/>
            <a:lstStyle/>
            <a:p>
              <a:pPr defTabSz="914400">
                <a:defRPr/>
              </a:pPr>
              <a:endParaRPr lang="zh-CN" altLang="en-US" sz="100" kern="0" dirty="0">
                <a:solidFill>
                  <a:prstClr val="white"/>
                </a:solidFill>
                <a:latin typeface="Arial" panose="020B0604020202020204" pitchFamily="34" charset="0"/>
                <a:ea typeface="思源宋体 CN" panose="02020400000000000000" pitchFamily="18" charset="-122"/>
                <a:sym typeface="Arial" panose="020B0604020202020204" pitchFamily="34" charset="0"/>
              </a:endParaRPr>
            </a:p>
          </p:txBody>
        </p:sp>
        <p:sp>
          <p:nvSpPr>
            <p:cNvPr id="11" name="Freeform 8"/>
            <p:cNvSpPr/>
            <p:nvPr/>
          </p:nvSpPr>
          <p:spPr bwMode="auto">
            <a:xfrm>
              <a:off x="728314" y="3319462"/>
              <a:ext cx="1343025" cy="776288"/>
            </a:xfrm>
            <a:custGeom>
              <a:avLst/>
              <a:gdLst>
                <a:gd name="T0" fmla="*/ 2147483646 w 1063"/>
                <a:gd name="T1" fmla="*/ 0 h 615"/>
                <a:gd name="T2" fmla="*/ 0 w 1063"/>
                <a:gd name="T3" fmla="*/ 2147483646 h 615"/>
                <a:gd name="T4" fmla="*/ 2147483646 w 1063"/>
                <a:gd name="T5" fmla="*/ 2147483646 h 615"/>
                <a:gd name="T6" fmla="*/ 2147483646 w 1063"/>
                <a:gd name="T7" fmla="*/ 0 h 615"/>
                <a:gd name="T8" fmla="*/ 2147483646 w 1063"/>
                <a:gd name="T9" fmla="*/ 0 h 615"/>
                <a:gd name="T10" fmla="*/ 0 60000 65536"/>
                <a:gd name="T11" fmla="*/ 0 60000 65536"/>
                <a:gd name="T12" fmla="*/ 0 60000 65536"/>
                <a:gd name="T13" fmla="*/ 0 60000 65536"/>
                <a:gd name="T14" fmla="*/ 0 60000 65536"/>
                <a:gd name="T15" fmla="*/ 0 w 1063"/>
                <a:gd name="T16" fmla="*/ 0 h 615"/>
                <a:gd name="T17" fmla="*/ 1063 w 1063"/>
                <a:gd name="T18" fmla="*/ 615 h 615"/>
              </a:gdLst>
              <a:ahLst/>
              <a:cxnLst>
                <a:cxn ang="T10">
                  <a:pos x="T0" y="T1"/>
                </a:cxn>
                <a:cxn ang="T11">
                  <a:pos x="T2" y="T3"/>
                </a:cxn>
                <a:cxn ang="T12">
                  <a:pos x="T4" y="T5"/>
                </a:cxn>
                <a:cxn ang="T13">
                  <a:pos x="T6" y="T7"/>
                </a:cxn>
                <a:cxn ang="T14">
                  <a:pos x="T8" y="T9"/>
                </a:cxn>
              </a:cxnLst>
              <a:rect l="T15" t="T16" r="T17" b="T18"/>
              <a:pathLst>
                <a:path w="1063" h="615">
                  <a:moveTo>
                    <a:pt x="354" y="0"/>
                  </a:moveTo>
                  <a:lnTo>
                    <a:pt x="0" y="615"/>
                  </a:lnTo>
                  <a:lnTo>
                    <a:pt x="708" y="615"/>
                  </a:lnTo>
                  <a:lnTo>
                    <a:pt x="1063" y="0"/>
                  </a:lnTo>
                  <a:lnTo>
                    <a:pt x="354" y="0"/>
                  </a:lnTo>
                  <a:close/>
                </a:path>
              </a:pathLst>
            </a:custGeom>
            <a:solidFill>
              <a:srgbClr val="21A1AA"/>
            </a:solidFill>
            <a:ln>
              <a:noFill/>
            </a:ln>
          </p:spPr>
          <p:txBody>
            <a:bodyPr tIns="0" anchor="ctr" anchorCtr="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defRPr/>
              </a:pPr>
              <a:r>
                <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rPr>
                <a:t>3</a:t>
              </a:r>
              <a:endPar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endParaRPr>
            </a:p>
          </p:txBody>
        </p:sp>
        <p:sp>
          <p:nvSpPr>
            <p:cNvPr id="12" name="Freeform 9"/>
            <p:cNvSpPr/>
            <p:nvPr/>
          </p:nvSpPr>
          <p:spPr bwMode="auto">
            <a:xfrm>
              <a:off x="1240282" y="2418158"/>
              <a:ext cx="1339454" cy="776288"/>
            </a:xfrm>
            <a:custGeom>
              <a:avLst/>
              <a:gdLst>
                <a:gd name="T0" fmla="*/ 2147483646 w 1060"/>
                <a:gd name="T1" fmla="*/ 0 h 614"/>
                <a:gd name="T2" fmla="*/ 2147483646 w 1060"/>
                <a:gd name="T3" fmla="*/ 0 h 614"/>
                <a:gd name="T4" fmla="*/ 0 w 1060"/>
                <a:gd name="T5" fmla="*/ 2147483646 h 614"/>
                <a:gd name="T6" fmla="*/ 2147483646 w 1060"/>
                <a:gd name="T7" fmla="*/ 2147483646 h 614"/>
                <a:gd name="T8" fmla="*/ 2147483646 w 1060"/>
                <a:gd name="T9" fmla="*/ 0 h 614"/>
                <a:gd name="T10" fmla="*/ 0 60000 65536"/>
                <a:gd name="T11" fmla="*/ 0 60000 65536"/>
                <a:gd name="T12" fmla="*/ 0 60000 65536"/>
                <a:gd name="T13" fmla="*/ 0 60000 65536"/>
                <a:gd name="T14" fmla="*/ 0 60000 65536"/>
                <a:gd name="T15" fmla="*/ 0 w 1060"/>
                <a:gd name="T16" fmla="*/ 0 h 614"/>
                <a:gd name="T17" fmla="*/ 1060 w 1060"/>
                <a:gd name="T18" fmla="*/ 614 h 614"/>
              </a:gdLst>
              <a:ahLst/>
              <a:cxnLst>
                <a:cxn ang="T10">
                  <a:pos x="T0" y="T1"/>
                </a:cxn>
                <a:cxn ang="T11">
                  <a:pos x="T2" y="T3"/>
                </a:cxn>
                <a:cxn ang="T12">
                  <a:pos x="T4" y="T5"/>
                </a:cxn>
                <a:cxn ang="T13">
                  <a:pos x="T6" y="T7"/>
                </a:cxn>
                <a:cxn ang="T14">
                  <a:pos x="T8" y="T9"/>
                </a:cxn>
              </a:cxnLst>
              <a:rect l="T15" t="T16" r="T17" b="T18"/>
              <a:pathLst>
                <a:path w="1060" h="614">
                  <a:moveTo>
                    <a:pt x="1060" y="0"/>
                  </a:moveTo>
                  <a:lnTo>
                    <a:pt x="352" y="0"/>
                  </a:lnTo>
                  <a:lnTo>
                    <a:pt x="0" y="614"/>
                  </a:lnTo>
                  <a:lnTo>
                    <a:pt x="708" y="614"/>
                  </a:lnTo>
                  <a:lnTo>
                    <a:pt x="1060" y="0"/>
                  </a:lnTo>
                  <a:close/>
                </a:path>
              </a:pathLst>
            </a:custGeom>
            <a:solidFill>
              <a:schemeClr val="accent5">
                <a:lumMod val="75000"/>
                <a:alpha val="47000"/>
              </a:schemeClr>
            </a:solidFill>
            <a:ln>
              <a:noFill/>
            </a:ln>
          </p:spPr>
          <p:txBody>
            <a:bodyPr tIns="0" anchor="ctr" anchorCtr="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defRPr/>
              </a:pPr>
              <a:r>
                <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rPr>
                <a:t>2</a:t>
              </a:r>
              <a:endParaRPr lang="en-US" altLang="zh-CN" sz="3375" b="1" kern="0" dirty="0">
                <a:solidFill>
                  <a:prstClr val="white"/>
                </a:solidFill>
                <a:latin typeface="Arial" panose="020B0604020202020204" pitchFamily="34" charset="0"/>
                <a:ea typeface="思源宋体 CN" panose="02020400000000000000" pitchFamily="18" charset="-122"/>
                <a:sym typeface="Arial" panose="020B0604020202020204" pitchFamily="34" charset="0"/>
              </a:endParaRPr>
            </a:p>
          </p:txBody>
        </p:sp>
        <p:sp>
          <p:nvSpPr>
            <p:cNvPr id="13" name="Freeform 10"/>
            <p:cNvSpPr/>
            <p:nvPr/>
          </p:nvSpPr>
          <p:spPr bwMode="auto">
            <a:xfrm>
              <a:off x="1755824" y="3319462"/>
              <a:ext cx="1882378" cy="779859"/>
            </a:xfrm>
            <a:custGeom>
              <a:avLst/>
              <a:gdLst>
                <a:gd name="T0" fmla="*/ 2147483646 w 1489"/>
                <a:gd name="T1" fmla="*/ 0 h 617"/>
                <a:gd name="T2" fmla="*/ 2147483646 w 1489"/>
                <a:gd name="T3" fmla="*/ 0 h 617"/>
                <a:gd name="T4" fmla="*/ 2147483646 w 1489"/>
                <a:gd name="T5" fmla="*/ 0 h 617"/>
                <a:gd name="T6" fmla="*/ 0 w 1489"/>
                <a:gd name="T7" fmla="*/ 2147483646 h 617"/>
                <a:gd name="T8" fmla="*/ 2147483646 w 1489"/>
                <a:gd name="T9" fmla="*/ 2147483646 h 617"/>
                <a:gd name="T10" fmla="*/ 2147483646 w 1489"/>
                <a:gd name="T11" fmla="*/ 2147483646 h 617"/>
                <a:gd name="T12" fmla="*/ 2147483646 w 1489"/>
                <a:gd name="T13" fmla="*/ 2147483646 h 617"/>
                <a:gd name="T14" fmla="*/ 2147483646 w 1489"/>
                <a:gd name="T15" fmla="*/ 0 h 6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9" h="617">
                  <a:moveTo>
                    <a:pt x="1137" y="0"/>
                  </a:moveTo>
                  <a:lnTo>
                    <a:pt x="360" y="0"/>
                  </a:lnTo>
                  <a:lnTo>
                    <a:pt x="355" y="0"/>
                  </a:lnTo>
                  <a:lnTo>
                    <a:pt x="0" y="617"/>
                  </a:lnTo>
                  <a:lnTo>
                    <a:pt x="709" y="617"/>
                  </a:lnTo>
                  <a:lnTo>
                    <a:pt x="714" y="617"/>
                  </a:lnTo>
                  <a:lnTo>
                    <a:pt x="1489" y="617"/>
                  </a:lnTo>
                  <a:lnTo>
                    <a:pt x="1137" y="0"/>
                  </a:lnTo>
                  <a:close/>
                </a:path>
              </a:pathLst>
            </a:custGeom>
            <a:solidFill>
              <a:srgbClr val="21A1AA"/>
            </a:solidFill>
            <a:ln>
              <a:noFill/>
            </a:ln>
          </p:spPr>
          <p:txBody>
            <a:bodyPr/>
            <a:lstStyle/>
            <a:p>
              <a:pPr defTabSz="914400">
                <a:defRPr/>
              </a:pPr>
              <a:endParaRPr lang="zh-CN" altLang="en-US" sz="100" kern="0" dirty="0">
                <a:solidFill>
                  <a:prstClr val="white"/>
                </a:solidFill>
                <a:latin typeface="Arial" panose="020B0604020202020204" pitchFamily="34" charset="0"/>
                <a:ea typeface="思源宋体 CN" panose="02020400000000000000" pitchFamily="18" charset="-122"/>
                <a:sym typeface="Arial" panose="020B0604020202020204" pitchFamily="34" charset="0"/>
              </a:endParaRPr>
            </a:p>
          </p:txBody>
        </p:sp>
      </p:grpSp>
      <p:cxnSp>
        <p:nvCxnSpPr>
          <p:cNvPr id="14" name="直接连接符 13"/>
          <p:cNvCxnSpPr/>
          <p:nvPr/>
        </p:nvCxnSpPr>
        <p:spPr>
          <a:xfrm>
            <a:off x="2343663" y="5670986"/>
            <a:ext cx="9711924" cy="0"/>
          </a:xfrm>
          <a:prstGeom prst="line">
            <a:avLst/>
          </a:prstGeom>
          <a:noFill/>
          <a:ln w="12700" cap="flat" cmpd="sng" algn="ctr">
            <a:solidFill>
              <a:sysClr val="window" lastClr="FFFFFF">
                <a:lumMod val="50000"/>
              </a:sysClr>
            </a:solidFill>
            <a:prstDash val="solid"/>
            <a:miter lim="800000"/>
          </a:ln>
          <a:effectLst/>
        </p:spPr>
      </p:cxnSp>
      <p:cxnSp>
        <p:nvCxnSpPr>
          <p:cNvPr id="15" name="直接连接符 14"/>
          <p:cNvCxnSpPr/>
          <p:nvPr/>
        </p:nvCxnSpPr>
        <p:spPr>
          <a:xfrm>
            <a:off x="3050186" y="4396559"/>
            <a:ext cx="8017188" cy="0"/>
          </a:xfrm>
          <a:prstGeom prst="line">
            <a:avLst/>
          </a:prstGeom>
          <a:noFill/>
          <a:ln w="12700" cap="flat" cmpd="sng" algn="ctr">
            <a:solidFill>
              <a:sysClr val="window" lastClr="FFFFFF">
                <a:lumMod val="50000"/>
              </a:sysClr>
            </a:solidFill>
            <a:prstDash val="solid"/>
            <a:miter lim="800000"/>
          </a:ln>
          <a:effectLst/>
        </p:spPr>
      </p:cxnSp>
      <p:cxnSp>
        <p:nvCxnSpPr>
          <p:cNvPr id="16" name="直接连接符 15"/>
          <p:cNvCxnSpPr/>
          <p:nvPr/>
        </p:nvCxnSpPr>
        <p:spPr>
          <a:xfrm>
            <a:off x="2343662" y="3146964"/>
            <a:ext cx="7955028" cy="0"/>
          </a:xfrm>
          <a:prstGeom prst="line">
            <a:avLst/>
          </a:prstGeom>
          <a:noFill/>
          <a:ln w="12700" cap="flat" cmpd="sng" algn="ctr">
            <a:solidFill>
              <a:sysClr val="window" lastClr="FFFFFF">
                <a:lumMod val="50000"/>
              </a:sysClr>
            </a:solidFill>
            <a:prstDash val="solid"/>
            <a:miter lim="800000"/>
          </a:ln>
          <a:effectLst/>
        </p:spPr>
      </p:cxnSp>
      <p:sp>
        <p:nvSpPr>
          <p:cNvPr id="17" name="矩形 47"/>
          <p:cNvSpPr>
            <a:spLocks noChangeArrowheads="1"/>
          </p:cNvSpPr>
          <p:nvPr/>
        </p:nvSpPr>
        <p:spPr bwMode="auto">
          <a:xfrm>
            <a:off x="3612515" y="1898015"/>
            <a:ext cx="8576945" cy="1205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25" tIns="48213" rIns="96425" bIns="4821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nSpc>
                <a:spcPct val="100000"/>
              </a:lnSpc>
              <a:spcBef>
                <a:spcPts val="0"/>
              </a:spcBef>
              <a:buNone/>
              <a:defRPr/>
            </a:pPr>
            <a:r>
              <a:rPr lang="zh-CN" altLang="en-US"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rPr>
              <a:t>教学目标</a:t>
            </a:r>
            <a:endParaRPr lang="en-US"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endParaRPr>
          </a:p>
          <a:p>
            <a:pPr>
              <a:lnSpc>
                <a:spcPct val="100000"/>
              </a:lnSpc>
            </a:pPr>
            <a:r>
              <a:rPr lang="zh-CN" altLang="en-US" sz="1600" dirty="0">
                <a:solidFill>
                  <a:schemeClr val="tx1">
                    <a:lumMod val="65000"/>
                    <a:lumOff val="35000"/>
                  </a:schemeClr>
                </a:solidFill>
                <a:latin typeface="汉仪雅酷黑 85W" panose="020B0904020202020204" charset="-122"/>
                <a:ea typeface="汉仪雅酷黑 85W" panose="020B0904020202020204" charset="-122"/>
                <a:cs typeface="+mn-ea"/>
                <a:sym typeface="Arial" panose="020B0604020202020204" pitchFamily="34" charset="0"/>
              </a:rPr>
              <a:t>本章的目标是让读者从影视色彩的本质属性入手，深度剖析色彩的内在规律，研究数字影视色彩的理论基础并联系实际运用，从影视色彩理论知识开始研究，更能进一步研究数字影视前期色彩搭配与后期调色的具体方法。</a:t>
            </a:r>
            <a:endParaRPr lang="zh-CN" altLang="en-US" sz="1600" b="1" kern="0" dirty="0">
              <a:solidFill>
                <a:schemeClr val="tx1">
                  <a:lumMod val="65000"/>
                  <a:lumOff val="35000"/>
                </a:schemeClr>
              </a:solidFill>
              <a:latin typeface="汉仪雅酷黑 85W" panose="020B0904020202020204" charset="-122"/>
              <a:ea typeface="汉仪雅酷黑 85W" panose="020B0904020202020204" charset="-122"/>
              <a:cs typeface="+mn-ea"/>
              <a:sym typeface="Arial" panose="020B0604020202020204" pitchFamily="34" charset="0"/>
            </a:endParaRPr>
          </a:p>
        </p:txBody>
      </p:sp>
      <p:sp>
        <p:nvSpPr>
          <p:cNvPr id="18" name="矩形 47"/>
          <p:cNvSpPr>
            <a:spLocks noChangeArrowheads="1"/>
          </p:cNvSpPr>
          <p:nvPr/>
        </p:nvSpPr>
        <p:spPr bwMode="auto">
          <a:xfrm>
            <a:off x="4308475" y="3023870"/>
            <a:ext cx="7880350" cy="1367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25" tIns="48213" rIns="96425" bIns="4821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nSpc>
                <a:spcPct val="150000"/>
              </a:lnSpc>
              <a:spcBef>
                <a:spcPts val="0"/>
              </a:spcBef>
              <a:buNone/>
              <a:defRPr/>
            </a:pPr>
            <a:r>
              <a:rPr lang="zh-CN"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rPr>
              <a:t>教学重点</a:t>
            </a:r>
            <a:endParaRPr lang="zh-CN"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endParaRPr>
          </a:p>
          <a:p>
            <a:pPr>
              <a:lnSpc>
                <a:spcPct val="100000"/>
              </a:lnSpc>
            </a:pPr>
            <a:r>
              <a:rPr lang="zh-CN" altLang="en-US" sz="1600" dirty="0">
                <a:solidFill>
                  <a:schemeClr val="tx1">
                    <a:lumMod val="65000"/>
                    <a:lumOff val="35000"/>
                  </a:schemeClr>
                </a:solidFill>
                <a:latin typeface="汉仪雅酷黑 85W" panose="020B0904020202020204" charset="-122"/>
                <a:ea typeface="汉仪雅酷黑 85W" panose="020B0904020202020204" charset="-122"/>
                <a:cs typeface="+mn-ea"/>
                <a:sym typeface="Arial" panose="020B0604020202020204" pitchFamily="34" charset="0"/>
              </a:rPr>
              <a:t>培养数字影视色彩工作的基本流程，与影视色彩的运用方法，主要研究色彩贯穿影视流程的形式介绍影视色彩运用方法，讲述如何运用色彩帮助影片深化故事内容，如何与导演、摄影师、灯光师合作处理影片色彩。</a:t>
            </a:r>
            <a:endParaRPr lang="zh-CN" altLang="en-US" sz="1600" dirty="0">
              <a:solidFill>
                <a:schemeClr val="tx1">
                  <a:lumMod val="65000"/>
                  <a:lumOff val="35000"/>
                </a:schemeClr>
              </a:solidFill>
              <a:latin typeface="汉仪雅酷黑 85W" panose="020B0904020202020204" charset="-122"/>
              <a:ea typeface="汉仪雅酷黑 85W" panose="020B0904020202020204" charset="-122"/>
              <a:cs typeface="+mn-ea"/>
              <a:sym typeface="Arial" panose="020B0604020202020204" pitchFamily="34" charset="0"/>
            </a:endParaRPr>
          </a:p>
        </p:txBody>
      </p:sp>
      <p:sp>
        <p:nvSpPr>
          <p:cNvPr id="19" name="矩形 47"/>
          <p:cNvSpPr>
            <a:spLocks noChangeArrowheads="1"/>
          </p:cNvSpPr>
          <p:nvPr/>
        </p:nvSpPr>
        <p:spPr bwMode="auto">
          <a:xfrm>
            <a:off x="5003800" y="4581525"/>
            <a:ext cx="7185660" cy="107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25" tIns="48213" rIns="96425" bIns="4821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nSpc>
                <a:spcPct val="150000"/>
              </a:lnSpc>
              <a:spcBef>
                <a:spcPts val="0"/>
              </a:spcBef>
              <a:buNone/>
              <a:defRPr/>
            </a:pPr>
            <a:r>
              <a:rPr lang="zh-CN"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rPr>
              <a:t>教学难点</a:t>
            </a:r>
            <a:endParaRPr lang="zh-CN" sz="2100" b="1" kern="0" dirty="0">
              <a:solidFill>
                <a:srgbClr val="21A1AA"/>
              </a:solidFill>
              <a:uFillTx/>
              <a:latin typeface="汉仪雅酷黑 85W" panose="020B0904020202020204" charset="-122"/>
              <a:ea typeface="汉仪雅酷黑 85W" panose="020B0904020202020204" charset="-122"/>
              <a:sym typeface="思源黑体 CN Bold" panose="020B0800000000000000" pitchFamily="34" charset="-122"/>
            </a:endParaRPr>
          </a:p>
          <a:p>
            <a:pPr lvl="0">
              <a:lnSpc>
                <a:spcPct val="100000"/>
              </a:lnSpc>
              <a:spcBef>
                <a:spcPts val="0"/>
              </a:spcBef>
              <a:buNone/>
              <a:defRPr/>
            </a:pPr>
            <a:r>
              <a:rPr lang="zh-CN" altLang="en-US" sz="1600" dirty="0">
                <a:solidFill>
                  <a:schemeClr val="tx1">
                    <a:lumMod val="65000"/>
                    <a:lumOff val="35000"/>
                  </a:schemeClr>
                </a:solidFill>
                <a:latin typeface="汉仪雅酷黑 85W" panose="020B0904020202020204" charset="-122"/>
                <a:ea typeface="汉仪雅酷黑 85W" panose="020B0904020202020204" charset="-122"/>
                <a:cs typeface="+mn-ea"/>
                <a:sym typeface="Arial" panose="020B0604020202020204" pitchFamily="34" charset="0"/>
              </a:rPr>
              <a:t>从技术的角度研究数字影视调色的具体方法，探讨影视色彩的规律，理论指导实践，为影视行业色彩运用教学提供理论与技术支持。</a:t>
            </a:r>
            <a:endParaRPr lang="zh-CN" altLang="en-US" sz="1685" b="1" kern="0" dirty="0">
              <a:solidFill>
                <a:prstClr val="black">
                  <a:lumMod val="75000"/>
                  <a:lumOff val="25000"/>
                </a:prstClr>
              </a:solidFill>
              <a:latin typeface="汉仪雅酷黑 85W" panose="020B0904020202020204" charset="-122"/>
              <a:ea typeface="汉仪雅酷黑 85W" panose="020B0904020202020204" charset="-122"/>
              <a:sym typeface="思源黑体 CN Bold" panose="020B0800000000000000" pitchFamily="34" charset="-122"/>
            </a:endParaRPr>
          </a:p>
        </p:txBody>
      </p:sp>
      <p:grpSp>
        <p:nvGrpSpPr>
          <p:cNvPr id="23" name="组合 22"/>
          <p:cNvGrpSpPr/>
          <p:nvPr/>
        </p:nvGrpSpPr>
        <p:grpSpPr>
          <a:xfrm>
            <a:off x="175260" y="223520"/>
            <a:ext cx="3068955" cy="482600"/>
            <a:chOff x="276" y="352"/>
            <a:chExt cx="4833" cy="760"/>
          </a:xfrm>
        </p:grpSpPr>
        <p:sp>
          <p:nvSpPr>
            <p:cNvPr id="40" name="文本框 39"/>
            <p:cNvSpPr txBox="1"/>
            <p:nvPr/>
          </p:nvSpPr>
          <p:spPr>
            <a:xfrm>
              <a:off x="1717" y="352"/>
              <a:ext cx="3392" cy="678"/>
            </a:xfrm>
            <a:prstGeom prst="rect">
              <a:avLst/>
            </a:prstGeom>
            <a:noFill/>
          </p:spPr>
          <p:txBody>
            <a:bodyPr wrap="square" lIns="0" tIns="0" rIns="0" bIns="0" rtlCol="0">
              <a:spAutoFit/>
            </a:bodyPr>
            <a:p>
              <a:pPr algn="l" defTabSz="964565"/>
              <a:r>
                <a:rPr lang="zh-CN" altLang="en-US" sz="2800" b="1" dirty="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sym typeface="+mn-ea"/>
                </a:rPr>
                <a:t>视频技术</a:t>
              </a:r>
              <a:endPar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5" name="平行四边形 4"/>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22" name="平行四边形 21"/>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53CD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53C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55CF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54CFD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459807" y="2856487"/>
              <a:ext cx="1465761" cy="830047"/>
            </a:xfrm>
            <a:prstGeom prst="rect">
              <a:avLst/>
            </a:prstGeom>
            <a:noFill/>
          </p:spPr>
          <p:txBody>
            <a:bodyPr wrap="square" rtlCol="0">
              <a:spAutoFit/>
            </a:bodyPr>
            <a:lstStyle/>
            <a:p>
              <a:pPr algn="l"/>
              <a:r>
                <a:rPr lang="en-US" altLang="zh-CN" sz="4800" spc="844" dirty="0">
                  <a:solidFill>
                    <a:schemeClr val="bg1"/>
                  </a:solidFill>
                  <a:latin typeface="字魂无外润黑体" panose="00000500000000000000" charset="-122"/>
                  <a:ea typeface="字魂无外润黑体" panose="00000500000000000000" charset="-122"/>
                </a:rPr>
                <a:t>01</a:t>
              </a:r>
              <a:endParaRPr lang="en-US" altLang="zh-CN" sz="4800" spc="844" dirty="0">
                <a:solidFill>
                  <a:schemeClr val="bg1"/>
                </a:solidFill>
                <a:latin typeface="字魂无外润黑体" panose="00000500000000000000" charset="-122"/>
                <a:ea typeface="字魂无外润黑体" panose="00000500000000000000" charset="-122"/>
              </a:endParaRPr>
            </a:p>
          </p:txBody>
        </p:sp>
        <p:sp>
          <p:nvSpPr>
            <p:cNvPr id="49" name="文字1"/>
            <p:cNvSpPr txBox="1"/>
            <p:nvPr/>
          </p:nvSpPr>
          <p:spPr>
            <a:xfrm>
              <a:off x="4960488" y="3618988"/>
              <a:ext cx="1964297" cy="522034"/>
            </a:xfrm>
            <a:prstGeom prst="rect">
              <a:avLst/>
            </a:prstGeom>
            <a:noFill/>
          </p:spPr>
          <p:txBody>
            <a:bodyPr wrap="none" rtlCol="0">
              <a:spAutoFit/>
            </a:bodyPr>
            <a:lstStyle/>
            <a:p>
              <a:pPr algn="ctr"/>
              <a:r>
                <a:rPr lang="zh-CN" altLang="en-US" sz="2800" b="1" dirty="0">
                  <a:solidFill>
                    <a:schemeClr val="bg1"/>
                  </a:solidFill>
                  <a:latin typeface="字魂无外润黑体" panose="00000500000000000000" charset="-122"/>
                  <a:ea typeface="字魂无外润黑体" panose="00000500000000000000" charset="-122"/>
                  <a:cs typeface="+mn-ea"/>
                  <a:sym typeface="+mn-lt"/>
                </a:rPr>
                <a:t>眼睛与色彩</a:t>
              </a:r>
              <a:endParaRPr lang="zh-CN" altLang="en-US" sz="2800" b="1" dirty="0">
                <a:solidFill>
                  <a:schemeClr val="bg1"/>
                </a:solidFill>
                <a:latin typeface="字魂无外润黑体" panose="00000500000000000000" charset="-122"/>
                <a:ea typeface="字魂无外润黑体" panose="00000500000000000000"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31"/>
          <p:cNvSpPr/>
          <p:nvPr/>
        </p:nvSpPr>
        <p:spPr>
          <a:xfrm>
            <a:off x="767715" y="851535"/>
            <a:ext cx="11768455" cy="6097270"/>
          </a:xfrm>
          <a:prstGeom prst="roundRect">
            <a:avLst>
              <a:gd name="adj" fmla="val 4167"/>
            </a:avLst>
          </a:prstGeom>
          <a:solidFill>
            <a:srgbClr val="21A1AA"/>
          </a:solidFill>
          <a:ln>
            <a:solidFill>
              <a:srgbClr val="53CEC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350" dirty="0">
              <a:latin typeface="思源宋体 CN" panose="02020400000000000000" pitchFamily="18" charset="-122"/>
              <a:ea typeface="思源宋体 CN" panose="02020400000000000000" pitchFamily="18" charset="-122"/>
              <a:cs typeface="+mn-ea"/>
              <a:sym typeface="思源黑体 CN Bold" panose="020B0800000000000000" pitchFamily="34" charset="-122"/>
            </a:endParaRPr>
          </a:p>
        </p:txBody>
      </p:sp>
      <p:sp>
        <p:nvSpPr>
          <p:cNvPr id="47" name="矩形 46"/>
          <p:cNvSpPr/>
          <p:nvPr/>
        </p:nvSpPr>
        <p:spPr>
          <a:xfrm>
            <a:off x="767715" y="851535"/>
            <a:ext cx="11768455" cy="2399665"/>
          </a:xfrm>
          <a:prstGeom prst="rect">
            <a:avLst/>
          </a:prstGeom>
        </p:spPr>
        <p:txBody>
          <a:bodyPr wrap="square">
            <a:spAutoFit/>
          </a:bodyPr>
          <a:lstStyle/>
          <a:p>
            <a:pPr indent="457200" eaLnBrk="1" latinLnBrk="0" hangingPunct="1">
              <a:lnSpc>
                <a:spcPct val="150000"/>
              </a:lnSpc>
            </a:pPr>
            <a:r>
              <a:rPr lang="en-US" altLang="zh-CN" sz="2000">
                <a:solidFill>
                  <a:schemeClr val="bg1"/>
                </a:solidFill>
                <a:latin typeface="汉仪雅酷黑 85W" panose="020B0904020202020204" charset="-122"/>
                <a:ea typeface="汉仪雅酷黑 85W" panose="020B0904020202020204" charset="-122"/>
                <a:cs typeface="汉仪雅酷黑 85W" panose="020B0904020202020204" charset="-122"/>
                <a:sym typeface="+mn-ea"/>
              </a:rPr>
              <a:t> </a:t>
            </a:r>
            <a:r>
              <a:rPr lang="zh-CN" altLang="en-US" sz="2000">
                <a:solidFill>
                  <a:schemeClr val="bg1"/>
                </a:solidFill>
                <a:latin typeface="汉仪雅酷黑 85W" panose="020B0904020202020204" charset="-122"/>
                <a:ea typeface="汉仪雅酷黑 85W" panose="020B0904020202020204" charset="-122"/>
                <a:cs typeface="汉仪雅酷黑 85W" panose="020B0904020202020204" charset="-122"/>
                <a:sym typeface="+mn-ea"/>
              </a:rPr>
              <a:t>影视调色的主题就是色彩，而色彩的来源就是光，当我们每天睁开眼迎来晨曦的第一缕曙光，展现在我们眼中的是千姿百态的世界，焕发着多彩迷人的色彩。可以说，如果没有光，我们的世界只能是一片黑暗，也可以说，如果没有七色光没我们的世界可能是别一番别样的色彩。电影自从发明之初就离不开光，我们通过眼睛去感受光影世界。为了更好地掌握影视色彩原理，更快地进行影视较色工作，它必须开始从源颜色,光开始了解。</a:t>
            </a:r>
            <a:endParaRPr lang="zh-CN" altLang="en-US" sz="2000" b="1" kern="0" dirty="0">
              <a:solidFill>
                <a:schemeClr val="bg1"/>
              </a:solidFill>
              <a:latin typeface="汉仪雅酷黑 85W" panose="020B0904020202020204" charset="-122"/>
              <a:ea typeface="汉仪雅酷黑 85W" panose="020B0904020202020204" charset="-122"/>
              <a:cs typeface="汉仪雅酷黑 85W" panose="020B0904020202020204" charset="-122"/>
              <a:sym typeface="+mn-ea"/>
            </a:endParaRPr>
          </a:p>
        </p:txBody>
      </p:sp>
      <p:grpSp>
        <p:nvGrpSpPr>
          <p:cNvPr id="23" name="组合 22"/>
          <p:cNvGrpSpPr/>
          <p:nvPr/>
        </p:nvGrpSpPr>
        <p:grpSpPr>
          <a:xfrm>
            <a:off x="175260" y="223520"/>
            <a:ext cx="4747260" cy="482600"/>
            <a:chOff x="276" y="352"/>
            <a:chExt cx="7476" cy="760"/>
          </a:xfrm>
        </p:grpSpPr>
        <p:sp>
          <p:nvSpPr>
            <p:cNvPr id="5" name="文本框 4"/>
            <p:cNvSpPr txBox="1"/>
            <p:nvPr/>
          </p:nvSpPr>
          <p:spPr>
            <a:xfrm>
              <a:off x="1717" y="352"/>
              <a:ext cx="6035" cy="678"/>
            </a:xfrm>
            <a:prstGeom prst="rect">
              <a:avLst/>
            </a:prstGeom>
            <a:noFill/>
          </p:spPr>
          <p:txBody>
            <a:bodyPr wrap="square" lIns="0" tIns="0" rIns="0" bIns="0" rtlCol="0">
              <a:spAutoFit/>
            </a:bodyPr>
            <a:p>
              <a:pPr algn="l" defTabSz="964565"/>
              <a:r>
                <a:rPr lang="en-US" altLang="zh-CN"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1.</a:t>
              </a:r>
              <a:r>
                <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色彩的来源</a:t>
              </a:r>
              <a:r>
                <a:rPr lang="en-US" altLang="zh-CN"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a:t>
              </a:r>
              <a:r>
                <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光</a:t>
              </a:r>
              <a:endPar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7" name="平行四边形 6"/>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22" name="平行四边形 21"/>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
        <p:nvSpPr>
          <p:cNvPr id="18" name="文本框 17"/>
          <p:cNvSpPr txBox="1"/>
          <p:nvPr/>
        </p:nvSpPr>
        <p:spPr>
          <a:xfrm>
            <a:off x="824230" y="3164205"/>
            <a:ext cx="11711940" cy="3784600"/>
          </a:xfrm>
          <a:prstGeom prst="rect">
            <a:avLst/>
          </a:prstGeom>
          <a:noFill/>
        </p:spPr>
        <p:txBody>
          <a:bodyPr wrap="square" rtlCol="0" anchor="t">
            <a:spAutoFit/>
          </a:bodyPr>
          <a:p>
            <a:pPr indent="457200" eaLnBrk="1" latinLnBrk="0" hangingPunct="1">
              <a:lnSpc>
                <a:spcPct val="150000"/>
              </a:lnSpc>
            </a:pPr>
            <a:r>
              <a:rPr lang="en-US" altLang="zh-CN" sz="2000">
                <a:solidFill>
                  <a:schemeClr val="bg1"/>
                </a:solidFill>
                <a:latin typeface="汉仪雅酷黑 85W" panose="020B0904020202020204" charset="-122"/>
                <a:ea typeface="汉仪雅酷黑 85W" panose="020B0904020202020204" charset="-122"/>
                <a:cs typeface="汉仪雅酷黑 85W" panose="020B0904020202020204" charset="-122"/>
                <a:sym typeface="+mn-ea"/>
              </a:rPr>
              <a:t> </a:t>
            </a:r>
            <a:r>
              <a:rPr lang="zh-CN" altLang="en-US" sz="2000">
                <a:solidFill>
                  <a:schemeClr val="bg1"/>
                </a:solidFill>
                <a:latin typeface="汉仪雅酷黑 85W" panose="020B0904020202020204" charset="-122"/>
                <a:ea typeface="汉仪雅酷黑 85W" panose="020B0904020202020204" charset="-122"/>
                <a:cs typeface="汉仪雅酷黑 85W" panose="020B0904020202020204" charset="-122"/>
                <a:sym typeface="+mn-ea"/>
              </a:rPr>
              <a:t>我们的色彩感知与三个条件密不可分，</a:t>
            </a:r>
            <a:r>
              <a:rPr lang="zh-CN" altLang="en-US" sz="2000" b="1">
                <a:solidFill>
                  <a:schemeClr val="bg1"/>
                </a:solidFill>
                <a:latin typeface="汉仪雅酷黑 85W" panose="020B0904020202020204" charset="-122"/>
                <a:ea typeface="汉仪雅酷黑 85W" panose="020B0904020202020204" charset="-122"/>
                <a:cs typeface="汉仪雅酷黑 85W" panose="020B0904020202020204" charset="-122"/>
                <a:sym typeface="+mn-ea"/>
              </a:rPr>
              <a:t>光的存在、媒介的存在、人的视觉</a:t>
            </a:r>
            <a:endParaRPr lang="zh-CN" altLang="en-US" sz="2000" b="1">
              <a:solidFill>
                <a:schemeClr val="bg1"/>
              </a:solidFill>
              <a:latin typeface="汉仪雅酷黑 85W" panose="020B0904020202020204" charset="-122"/>
              <a:ea typeface="汉仪雅酷黑 85W" panose="020B0904020202020204" charset="-122"/>
              <a:cs typeface="汉仪雅酷黑 85W" panose="020B0904020202020204" charset="-122"/>
            </a:endParaRPr>
          </a:p>
          <a:p>
            <a:pPr indent="457200" eaLnBrk="1" latinLnBrk="0" hangingPunct="1">
              <a:lnSpc>
                <a:spcPct val="150000"/>
              </a:lnSpc>
            </a:pPr>
            <a:r>
              <a:rPr lang="zh-CN" altLang="en-US" sz="2000">
                <a:solidFill>
                  <a:schemeClr val="bg1"/>
                </a:solidFill>
                <a:latin typeface="汉仪雅酷黑 85W" panose="020B0904020202020204" charset="-122"/>
                <a:ea typeface="汉仪雅酷黑 85W" panose="020B0904020202020204" charset="-122"/>
                <a:cs typeface="汉仪雅酷黑 85W" panose="020B0904020202020204" charset="-122"/>
                <a:sym typeface="+mn-ea"/>
              </a:rPr>
              <a:t> 首先，光线是颜色的一个重要来源，也是一个必要条件为人们感知颜色信息。没有光就没有颜色，在漆黑的夜晚，我们无法看到的物体的颜色。同样，在昏暗的光线暗的房间，我们不能感觉由什么颜色。颜色是光的呈现状态。</a:t>
            </a:r>
            <a:endParaRPr lang="zh-CN" altLang="en-US" sz="2000">
              <a:solidFill>
                <a:schemeClr val="bg1"/>
              </a:solidFill>
              <a:latin typeface="汉仪雅酷黑 85W" panose="020B0904020202020204" charset="-122"/>
              <a:ea typeface="汉仪雅酷黑 85W" panose="020B0904020202020204" charset="-122"/>
              <a:cs typeface="汉仪雅酷黑 85W" panose="020B0904020202020204" charset="-122"/>
            </a:endParaRPr>
          </a:p>
          <a:p>
            <a:pPr indent="457200" eaLnBrk="1" latinLnBrk="0" hangingPunct="1">
              <a:lnSpc>
                <a:spcPct val="150000"/>
              </a:lnSpc>
            </a:pPr>
            <a:r>
              <a:rPr lang="zh-CN" altLang="en-US" sz="2000">
                <a:solidFill>
                  <a:schemeClr val="bg1"/>
                </a:solidFill>
                <a:latin typeface="汉仪雅酷黑 85W" panose="020B0904020202020204" charset="-122"/>
                <a:ea typeface="汉仪雅酷黑 85W" panose="020B0904020202020204" charset="-122"/>
                <a:cs typeface="汉仪雅酷黑 85W" panose="020B0904020202020204" charset="-122"/>
                <a:sym typeface="+mn-ea"/>
              </a:rPr>
              <a:t> 物理学通过光的现象和光谱的研究来了解自然色彩的本质。这是因为光是色彩发生的原因，窗体顶端光是具有颜色的，光的显色性是因为不同光源下相同的颜色样本可能会让人的眼睛产生不同的颜色感觉，在在阳光下的物体显示的颜色是最为准确的，所以我们把日光的色温作为衡量各种影视灯光的显色性标准。</a:t>
            </a:r>
            <a:endParaRPr lang="zh-CN" altLang="en-US" sz="2000">
              <a:solidFill>
                <a:schemeClr val="bg1"/>
              </a:solidFill>
              <a:latin typeface="汉仪雅酷黑 85W" panose="020B0904020202020204" charset="-122"/>
              <a:ea typeface="汉仪雅酷黑 85W" panose="020B0904020202020204" charset="-122"/>
              <a:cs typeface="汉仪雅酷黑 85W" panose="020B0904020202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1+#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53CD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53C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55CF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54CFD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459807" y="2856487"/>
              <a:ext cx="1465761" cy="830047"/>
            </a:xfrm>
            <a:prstGeom prst="rect">
              <a:avLst/>
            </a:prstGeom>
            <a:noFill/>
          </p:spPr>
          <p:txBody>
            <a:bodyPr wrap="square" rtlCol="0">
              <a:spAutoFit/>
            </a:bodyPr>
            <a:lstStyle/>
            <a:p>
              <a:pPr algn="l"/>
              <a:r>
                <a:rPr lang="en-US" altLang="zh-CN" sz="4800" spc="844" dirty="0">
                  <a:solidFill>
                    <a:schemeClr val="bg1"/>
                  </a:solidFill>
                  <a:latin typeface="字魂无外润黑体" panose="00000500000000000000" charset="-122"/>
                  <a:ea typeface="字魂无外润黑体" panose="00000500000000000000" charset="-122"/>
                </a:rPr>
                <a:t>02</a:t>
              </a:r>
              <a:endParaRPr lang="en-US" altLang="zh-CN" sz="4800" spc="844" dirty="0">
                <a:solidFill>
                  <a:schemeClr val="bg1"/>
                </a:solidFill>
                <a:latin typeface="字魂无外润黑体" panose="00000500000000000000" charset="-122"/>
                <a:ea typeface="字魂无外润黑体" panose="00000500000000000000" charset="-122"/>
              </a:endParaRPr>
            </a:p>
          </p:txBody>
        </p:sp>
        <p:sp>
          <p:nvSpPr>
            <p:cNvPr id="49" name="文字1"/>
            <p:cNvSpPr txBox="1"/>
            <p:nvPr/>
          </p:nvSpPr>
          <p:spPr>
            <a:xfrm>
              <a:off x="4457654" y="3686534"/>
              <a:ext cx="2971532" cy="953253"/>
            </a:xfrm>
            <a:prstGeom prst="rect">
              <a:avLst/>
            </a:prstGeom>
            <a:noFill/>
          </p:spPr>
          <p:txBody>
            <a:bodyPr wrap="square" rtlCol="0">
              <a:spAutoFit/>
            </a:bodyPr>
            <a:lstStyle/>
            <a:p>
              <a:pPr algn="ctr"/>
              <a:r>
                <a:rPr lang="zh-CN" altLang="en-US" sz="2800" b="1" dirty="0" smtClean="0">
                  <a:solidFill>
                    <a:schemeClr val="bg1"/>
                  </a:solidFill>
                  <a:uFillTx/>
                  <a:latin typeface="字魂无外润黑体" panose="00000500000000000000" charset="-122"/>
                  <a:ea typeface="字魂无外润黑体" panose="00000500000000000000" charset="-122"/>
                  <a:sym typeface="+mn-ea"/>
                </a:rPr>
                <a:t>光源色在影视色彩中的运用</a:t>
              </a:r>
              <a:endParaRPr lang="zh-CN" altLang="en-US" sz="2800" b="1" dirty="0" smtClean="0">
                <a:solidFill>
                  <a:schemeClr val="bg1"/>
                </a:solidFill>
                <a:uFillTx/>
                <a:latin typeface="字魂无外润黑体" panose="00000500000000000000" charset="-122"/>
                <a:ea typeface="字魂无外润黑体" panose="00000500000000000000" charset="-122"/>
                <a:cs typeface="+mn-ea"/>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Rounded Corners 7"/>
          <p:cNvSpPr/>
          <p:nvPr/>
        </p:nvSpPr>
        <p:spPr>
          <a:xfrm>
            <a:off x="635" y="1200785"/>
            <a:ext cx="12858115" cy="5509260"/>
          </a:xfrm>
          <a:prstGeom prst="roundRect">
            <a:avLst>
              <a:gd name="adj" fmla="val 0"/>
            </a:avLst>
          </a:prstGeom>
          <a:solidFill>
            <a:schemeClr val="bg1"/>
          </a:solidFill>
          <a:ln>
            <a:noFill/>
          </a:ln>
          <a:effectLst>
            <a:outerShdw blurRad="762000" dist="812800" dir="5400000" sx="90000" sy="90000" algn="t" rotWithShape="0">
              <a:schemeClr val="tx1">
                <a:lumMod val="95000"/>
                <a:lumOff val="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285750" rtl="0" eaLnBrk="1" fontAlgn="auto" latinLnBrk="0" hangingPunct="1">
              <a:lnSpc>
                <a:spcPct val="100000"/>
              </a:lnSpc>
              <a:spcBef>
                <a:spcPts val="0"/>
              </a:spcBef>
              <a:spcAft>
                <a:spcPts val="0"/>
              </a:spcAft>
              <a:buClrTx/>
              <a:buSzTx/>
              <a:buFontTx/>
              <a:buNone/>
              <a:defRPr/>
            </a:pPr>
            <a:endParaRPr kumimoji="0" lang="id-ID" sz="1185" b="0" i="0" u="none" strike="noStrike" kern="1200" cap="none" spc="0" normalizeH="0" baseline="0" noProof="0" dirty="0">
              <a:ln>
                <a:noFill/>
              </a:ln>
              <a:solidFill>
                <a:srgbClr val="FFFFFF"/>
              </a:solidFill>
              <a:effectLst/>
              <a:uLnTx/>
              <a:uFillTx/>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2" name="任意多边形: 形状 31"/>
          <p:cNvSpPr/>
          <p:nvPr/>
        </p:nvSpPr>
        <p:spPr>
          <a:xfrm flipV="1">
            <a:off x="10841014" y="5342948"/>
            <a:ext cx="2017383" cy="1889701"/>
          </a:xfrm>
          <a:custGeom>
            <a:avLst/>
            <a:gdLst>
              <a:gd name="connsiteX0" fmla="*/ 0 w 1613626"/>
              <a:gd name="connsiteY0" fmla="*/ 0 h 1511498"/>
              <a:gd name="connsiteX1" fmla="*/ 1613626 w 1613626"/>
              <a:gd name="connsiteY1" fmla="*/ 0 h 1511498"/>
              <a:gd name="connsiteX2" fmla="*/ 1613626 w 1613626"/>
              <a:gd name="connsiteY2" fmla="*/ 1511498 h 1511498"/>
            </a:gdLst>
            <a:ahLst/>
            <a:cxnLst>
              <a:cxn ang="0">
                <a:pos x="connsiteX0" y="connsiteY0"/>
              </a:cxn>
              <a:cxn ang="0">
                <a:pos x="connsiteX1" y="connsiteY1"/>
              </a:cxn>
              <a:cxn ang="0">
                <a:pos x="connsiteX2" y="connsiteY2"/>
              </a:cxn>
            </a:cxnLst>
            <a:rect l="l" t="t" r="r" b="b"/>
            <a:pathLst>
              <a:path w="1613626" h="1511498">
                <a:moveTo>
                  <a:pt x="0" y="0"/>
                </a:moveTo>
                <a:lnTo>
                  <a:pt x="1613626" y="0"/>
                </a:lnTo>
                <a:lnTo>
                  <a:pt x="1613626" y="1511498"/>
                </a:lnTo>
                <a:close/>
              </a:path>
            </a:pathLst>
          </a:custGeom>
          <a:solidFill>
            <a:srgbClr val="53CEC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nvGrpSpPr>
          <p:cNvPr id="33" name="组合 32"/>
          <p:cNvGrpSpPr/>
          <p:nvPr/>
        </p:nvGrpSpPr>
        <p:grpSpPr>
          <a:xfrm>
            <a:off x="-763270" y="683260"/>
            <a:ext cx="5937250" cy="5549900"/>
            <a:chOff x="189161" y="1089805"/>
            <a:chExt cx="5496265" cy="5137018"/>
          </a:xfrm>
        </p:grpSpPr>
        <p:sp>
          <p:nvSpPr>
            <p:cNvPr id="34" name="弧形 33"/>
            <p:cNvSpPr/>
            <p:nvPr/>
          </p:nvSpPr>
          <p:spPr>
            <a:xfrm>
              <a:off x="189161" y="1089805"/>
              <a:ext cx="5137018" cy="5137018"/>
            </a:xfrm>
            <a:prstGeom prst="arc">
              <a:avLst>
                <a:gd name="adj1" fmla="val 18743766"/>
                <a:gd name="adj2" fmla="val 2405686"/>
              </a:avLst>
            </a:prstGeom>
            <a:noFill/>
            <a:ln w="12700" cap="flat" cmpd="sng" algn="ctr">
              <a:solidFill>
                <a:sysClr val="window" lastClr="FFFFFF">
                  <a:lumMod val="75000"/>
                </a:sysClr>
              </a:solidFill>
              <a:prstDash val="dash"/>
              <a:miter lim="800000"/>
            </a:ln>
            <a:effectLst/>
          </p:spPr>
          <p:txBody>
            <a:bodyPr rtlCol="0" anchor="ctr"/>
            <a:lstStyle/>
            <a:p>
              <a:pPr algn="ctr">
                <a:defRPr/>
              </a:pPr>
              <a:endParaRPr lang="zh-CN" altLang="en-US" sz="100" kern="0" dirty="0">
                <a:solidFill>
                  <a:prstClr val="black"/>
                </a:solidFill>
                <a:latin typeface="思源宋体 CN" panose="02020400000000000000" pitchFamily="18" charset="-122"/>
                <a:ea typeface="宋体" panose="02010600030101010101" pitchFamily="2" charset="-122"/>
              </a:endParaRPr>
            </a:p>
          </p:txBody>
        </p:sp>
        <p:grpSp>
          <p:nvGrpSpPr>
            <p:cNvPr id="35" name="组合 34"/>
            <p:cNvGrpSpPr/>
            <p:nvPr/>
          </p:nvGrpSpPr>
          <p:grpSpPr>
            <a:xfrm>
              <a:off x="4317111" y="1670673"/>
              <a:ext cx="651614" cy="651614"/>
              <a:chOff x="4317111" y="1670673"/>
              <a:chExt cx="651614" cy="651614"/>
            </a:xfrm>
          </p:grpSpPr>
          <p:sp>
            <p:nvSpPr>
              <p:cNvPr id="42" name="椭圆 41"/>
              <p:cNvSpPr/>
              <p:nvPr/>
            </p:nvSpPr>
            <p:spPr>
              <a:xfrm>
                <a:off x="4317111" y="1670673"/>
                <a:ext cx="651614" cy="651614"/>
              </a:xfrm>
              <a:prstGeom prst="ellipse">
                <a:avLst/>
              </a:prstGeom>
              <a:solidFill>
                <a:srgbClr val="21A1AA"/>
              </a:solidFill>
              <a:ln w="28575" cap="flat">
                <a:noFill/>
                <a:prstDash val="solid"/>
                <a:miter lim="800000"/>
              </a:ln>
              <a:effectLst>
                <a:outerShdw blurRad="228600" dist="228600" dir="5400000" algn="t" rotWithShape="0">
                  <a:sysClr val="windowText" lastClr="000000">
                    <a:lumMod val="85000"/>
                    <a:lumOff val="15000"/>
                    <a:alpha val="15000"/>
                  </a:sysClr>
                </a:outerShdw>
              </a:effectLst>
            </p:spPr>
            <p:txBody>
              <a:bodyPr vert="horz" wrap="square" lIns="96435" tIns="48217" rIns="96435" bIns="48217" numCol="1" anchor="t" anchorCtr="0" compatLnSpc="1"/>
              <a:lstStyle/>
              <a:p>
                <a:pPr>
                  <a:defRPr/>
                </a:pPr>
                <a:endParaRPr lang="zh-CN" altLang="en-US" sz="100" kern="0" dirty="0">
                  <a:solidFill>
                    <a:prstClr val="black"/>
                  </a:solidFill>
                  <a:latin typeface="思源宋体 CN" panose="02020400000000000000" pitchFamily="18" charset="-122"/>
                  <a:ea typeface="宋体" panose="02010600030101010101" pitchFamily="2" charset="-122"/>
                </a:endParaRPr>
              </a:p>
            </p:txBody>
          </p:sp>
          <p:sp>
            <p:nvSpPr>
              <p:cNvPr id="43" name="KSO_Shape"/>
              <p:cNvSpPr/>
              <p:nvPr/>
            </p:nvSpPr>
            <p:spPr bwMode="auto">
              <a:xfrm>
                <a:off x="4448326" y="180934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dirty="0">
                  <a:solidFill>
                    <a:srgbClr val="FFFFFF"/>
                  </a:solidFill>
                  <a:latin typeface="思源宋体 CN" panose="02020400000000000000" pitchFamily="18" charset="-122"/>
                </a:endParaRPr>
              </a:p>
            </p:txBody>
          </p:sp>
        </p:grpSp>
        <p:grpSp>
          <p:nvGrpSpPr>
            <p:cNvPr id="36" name="组合 35"/>
            <p:cNvGrpSpPr/>
            <p:nvPr/>
          </p:nvGrpSpPr>
          <p:grpSpPr>
            <a:xfrm>
              <a:off x="5033812" y="3301037"/>
              <a:ext cx="651614" cy="651614"/>
              <a:chOff x="5033812" y="3301037"/>
              <a:chExt cx="651614" cy="651614"/>
            </a:xfrm>
          </p:grpSpPr>
          <p:sp>
            <p:nvSpPr>
              <p:cNvPr id="40" name="椭圆 39"/>
              <p:cNvSpPr/>
              <p:nvPr/>
            </p:nvSpPr>
            <p:spPr>
              <a:xfrm>
                <a:off x="5033812" y="3301037"/>
                <a:ext cx="651614" cy="651614"/>
              </a:xfrm>
              <a:prstGeom prst="ellipse">
                <a:avLst/>
              </a:prstGeom>
              <a:solidFill>
                <a:srgbClr val="54CFD0"/>
              </a:solidFill>
              <a:ln w="28575" cap="flat">
                <a:noFill/>
                <a:prstDash val="solid"/>
                <a:miter lim="800000"/>
              </a:ln>
              <a:effectLst>
                <a:outerShdw blurRad="228600" dist="228600" dir="5400000" algn="t" rotWithShape="0">
                  <a:sysClr val="windowText" lastClr="000000">
                    <a:lumMod val="85000"/>
                    <a:lumOff val="15000"/>
                    <a:alpha val="15000"/>
                  </a:sysClr>
                </a:outerShdw>
              </a:effectLst>
            </p:spPr>
            <p:txBody>
              <a:bodyPr vert="horz" wrap="square" lIns="96435" tIns="48217" rIns="96435" bIns="48217" numCol="1" anchor="t" anchorCtr="0" compatLnSpc="1"/>
              <a:lstStyle/>
              <a:p>
                <a:pPr>
                  <a:defRPr/>
                </a:pPr>
                <a:endParaRPr lang="zh-CN" altLang="en-US" sz="100" kern="0" dirty="0">
                  <a:solidFill>
                    <a:prstClr val="black"/>
                  </a:solidFill>
                  <a:latin typeface="思源宋体 CN" panose="02020400000000000000" pitchFamily="18" charset="-122"/>
                  <a:ea typeface="宋体" panose="02010600030101010101" pitchFamily="2" charset="-122"/>
                </a:endParaRPr>
              </a:p>
            </p:txBody>
          </p:sp>
          <p:sp>
            <p:nvSpPr>
              <p:cNvPr id="41" name="KSO_Shape"/>
              <p:cNvSpPr/>
              <p:nvPr/>
            </p:nvSpPr>
            <p:spPr bwMode="auto">
              <a:xfrm>
                <a:off x="5169350" y="3458615"/>
                <a:ext cx="418598" cy="28534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7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7"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dirty="0">
                  <a:solidFill>
                    <a:srgbClr val="FFFFFF"/>
                  </a:solidFill>
                  <a:latin typeface="思源宋体 CN" panose="02020400000000000000" pitchFamily="18" charset="-122"/>
                </a:endParaRPr>
              </a:p>
            </p:txBody>
          </p:sp>
        </p:grpSp>
        <p:grpSp>
          <p:nvGrpSpPr>
            <p:cNvPr id="37" name="组合 36"/>
            <p:cNvGrpSpPr/>
            <p:nvPr/>
          </p:nvGrpSpPr>
          <p:grpSpPr>
            <a:xfrm>
              <a:off x="4456262" y="4994920"/>
              <a:ext cx="651614" cy="651614"/>
              <a:chOff x="4456262" y="4994920"/>
              <a:chExt cx="651614" cy="651614"/>
            </a:xfrm>
          </p:grpSpPr>
          <p:sp>
            <p:nvSpPr>
              <p:cNvPr id="38" name="椭圆 37"/>
              <p:cNvSpPr/>
              <p:nvPr/>
            </p:nvSpPr>
            <p:spPr>
              <a:xfrm>
                <a:off x="4456262" y="4994920"/>
                <a:ext cx="651614" cy="651614"/>
              </a:xfrm>
              <a:prstGeom prst="ellipse">
                <a:avLst/>
              </a:prstGeom>
              <a:solidFill>
                <a:srgbClr val="53CDCE"/>
              </a:solidFill>
              <a:ln w="28575" cap="flat">
                <a:noFill/>
                <a:prstDash val="solid"/>
                <a:miter lim="800000"/>
              </a:ln>
              <a:effectLst>
                <a:outerShdw blurRad="228600" dist="228600" dir="5400000" algn="t" rotWithShape="0">
                  <a:sysClr val="windowText" lastClr="000000">
                    <a:lumMod val="85000"/>
                    <a:lumOff val="15000"/>
                    <a:alpha val="15000"/>
                  </a:sysClr>
                </a:outerShdw>
              </a:effectLst>
            </p:spPr>
            <p:txBody>
              <a:bodyPr vert="horz" wrap="square" lIns="96435" tIns="48217" rIns="96435" bIns="48217" numCol="1" anchor="t" anchorCtr="0" compatLnSpc="1"/>
              <a:lstStyle/>
              <a:p>
                <a:pPr>
                  <a:defRPr/>
                </a:pPr>
                <a:endParaRPr lang="zh-CN" altLang="en-US" sz="100" kern="0" dirty="0">
                  <a:solidFill>
                    <a:prstClr val="black"/>
                  </a:solidFill>
                  <a:latin typeface="思源宋体 CN" panose="02020400000000000000" pitchFamily="18" charset="-122"/>
                  <a:ea typeface="宋体" panose="02010600030101010101" pitchFamily="2" charset="-122"/>
                </a:endParaRPr>
              </a:p>
            </p:txBody>
          </p:sp>
          <p:sp>
            <p:nvSpPr>
              <p:cNvPr id="39" name="KSO_Shape"/>
              <p:cNvSpPr/>
              <p:nvPr/>
            </p:nvSpPr>
            <p:spPr bwMode="auto">
              <a:xfrm>
                <a:off x="4627580" y="5112011"/>
                <a:ext cx="329076" cy="4174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7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7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7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7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7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7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7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7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7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7"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dirty="0">
                  <a:solidFill>
                    <a:srgbClr val="FFFFFF"/>
                  </a:solidFill>
                  <a:latin typeface="思源宋体 CN" panose="02020400000000000000" pitchFamily="18" charset="-122"/>
                </a:endParaRPr>
              </a:p>
            </p:txBody>
          </p:sp>
        </p:grpSp>
      </p:grpSp>
      <p:sp>
        <p:nvSpPr>
          <p:cNvPr id="47" name="矩形 46"/>
          <p:cNvSpPr/>
          <p:nvPr/>
        </p:nvSpPr>
        <p:spPr>
          <a:xfrm>
            <a:off x="4695825" y="1310640"/>
            <a:ext cx="8115935" cy="1691640"/>
          </a:xfrm>
          <a:prstGeom prst="rect">
            <a:avLst/>
          </a:prstGeom>
        </p:spPr>
        <p:txBody>
          <a:bodyPr wrap="square">
            <a:spAutoFit/>
          </a:bodyPr>
          <a:lstStyle/>
          <a:p>
            <a:pPr indent="0" algn="l" eaLnBrk="1" latinLnBrk="0" hangingPunct="1"/>
            <a:r>
              <a:rPr lang="zh-CN" altLang="en-US" sz="2400">
                <a:solidFill>
                  <a:schemeClr val="accent5">
                    <a:lumMod val="75000"/>
                  </a:schemeClr>
                </a:solidFill>
                <a:latin typeface="汉仪雅酷黑 85W" panose="020B0904020202020204" charset="-122"/>
                <a:ea typeface="汉仪雅酷黑 85W" panose="020B0904020202020204" charset="-122"/>
                <a:cs typeface="汉仪雅酷黑 85W" panose="020B0904020202020204" charset="-122"/>
                <a:sym typeface="+mn-ea"/>
              </a:rPr>
              <a:t>色相</a:t>
            </a:r>
            <a:endParaRPr lang="zh-CN" altLang="en-US" sz="2400">
              <a:solidFill>
                <a:schemeClr val="accent5">
                  <a:lumMod val="75000"/>
                </a:schemeClr>
              </a:solidFill>
              <a:latin typeface="汉仪雅酷黑 85W" panose="020B0904020202020204" charset="-122"/>
              <a:ea typeface="汉仪雅酷黑 85W" panose="020B0904020202020204" charset="-122"/>
              <a:cs typeface="汉仪雅酷黑 85W" panose="020B0904020202020204" charset="-122"/>
              <a:sym typeface="+mn-ea"/>
            </a:endParaRPr>
          </a:p>
          <a:p>
            <a:pPr indent="0" eaLnBrk="1" latinLnBrk="0" hangingPunct="1"/>
            <a:r>
              <a:rPr lang="zh-CN" altLang="en-US" sz="1600">
                <a:solidFill>
                  <a:schemeClr val="tx1">
                    <a:lumMod val="65000"/>
                    <a:lumOff val="35000"/>
                  </a:schemeClr>
                </a:solidFill>
                <a:latin typeface="字魂无外润黑体" panose="00000500000000000000" charset="-122"/>
                <a:ea typeface="字魂无外润黑体" panose="00000500000000000000" charset="-122"/>
                <a:cs typeface="字魂无外润黑体" panose="00000500000000000000" charset="-122"/>
                <a:sym typeface="+mn-ea"/>
              </a:rPr>
              <a:t>     色相也称为“色别”或“色名”，即色的属相。在电影美术中，色相指物体表面特有的色，彩色草图或布景表面的颜料色、照明光源色或彩色胶片画面及银幕画面所呈现的色等。人眼对不同色相的分辨能力各不相同，经过训练的眼睛，可以分辨最细微的色相差别。人眼对色相的判断，根据两种情况：一种是根据记忆与光谱色及纯颜料色比较，判断该色为红色、绿色、紫色等等；另一种是与邻近色比较判断该色偏红或偏绿等。</a:t>
            </a:r>
            <a:endParaRPr lang="zh-CN" altLang="en-US" sz="1600">
              <a:solidFill>
                <a:schemeClr val="tx1">
                  <a:lumMod val="65000"/>
                  <a:lumOff val="35000"/>
                </a:schemeClr>
              </a:solidFill>
              <a:latin typeface="字魂无外润黑体" panose="00000500000000000000" charset="-122"/>
              <a:ea typeface="字魂无外润黑体" panose="00000500000000000000" charset="-122"/>
              <a:cs typeface="字魂无外润黑体" panose="00000500000000000000" charset="-122"/>
              <a:sym typeface="+mn-ea"/>
            </a:endParaRPr>
          </a:p>
        </p:txBody>
      </p:sp>
      <p:sp>
        <p:nvSpPr>
          <p:cNvPr id="48" name="矩形 47"/>
          <p:cNvSpPr/>
          <p:nvPr/>
        </p:nvSpPr>
        <p:spPr>
          <a:xfrm>
            <a:off x="5173980" y="3072130"/>
            <a:ext cx="7456805" cy="1445260"/>
          </a:xfrm>
          <a:prstGeom prst="rect">
            <a:avLst/>
          </a:prstGeom>
        </p:spPr>
        <p:txBody>
          <a:bodyPr wrap="square">
            <a:spAutoFit/>
          </a:bodyPr>
          <a:lstStyle/>
          <a:p>
            <a:pPr lvl="0" algn="l">
              <a:lnSpc>
                <a:spcPct val="100000"/>
              </a:lnSpc>
              <a:buClrTx/>
              <a:buSzTx/>
              <a:buFontTx/>
            </a:pPr>
            <a:r>
              <a:rPr lang="zh-CN" altLang="en-US" sz="2400">
                <a:solidFill>
                  <a:schemeClr val="accent5">
                    <a:lumMod val="75000"/>
                  </a:schemeClr>
                </a:solidFill>
                <a:latin typeface="汉仪雅酷黑 85W" panose="020B0904020202020204" charset="-122"/>
                <a:ea typeface="汉仪雅酷黑 85W" panose="020B0904020202020204" charset="-122"/>
                <a:cs typeface="汉仪雅酷黑 85W" panose="020B0904020202020204" charset="-122"/>
                <a:sym typeface="思源黑体 CN Bold" panose="020B0800000000000000" pitchFamily="34" charset="-122"/>
              </a:rPr>
              <a:t>明度</a:t>
            </a:r>
            <a:endParaRPr lang="zh-CN" altLang="en-US" sz="2400">
              <a:solidFill>
                <a:schemeClr val="accent5">
                  <a:lumMod val="75000"/>
                </a:schemeClr>
              </a:solidFill>
              <a:latin typeface="汉仪雅酷黑 85W" panose="020B0904020202020204" charset="-122"/>
              <a:ea typeface="汉仪雅酷黑 85W" panose="020B0904020202020204" charset="-122"/>
              <a:cs typeface="汉仪雅酷黑 85W" panose="020B0904020202020204" charset="-122"/>
              <a:sym typeface="思源黑体 CN Bold" panose="020B0800000000000000" pitchFamily="34" charset="-122"/>
            </a:endParaRPr>
          </a:p>
          <a:p>
            <a:pPr lvl="0">
              <a:lnSpc>
                <a:spcPct val="100000"/>
              </a:lnSpc>
              <a:defRPr/>
            </a:pPr>
            <a:r>
              <a:rPr lang="zh-CN" altLang="en-US" sz="1600">
                <a:solidFill>
                  <a:schemeClr val="tx1">
                    <a:lumMod val="65000"/>
                    <a:lumOff val="35000"/>
                  </a:schemeClr>
                </a:solidFill>
                <a:latin typeface="字魂无外润黑体" panose="00000500000000000000" charset="-122"/>
                <a:ea typeface="字魂无外润黑体" panose="00000500000000000000" charset="-122"/>
                <a:cs typeface="字魂无外润黑体" panose="00000500000000000000" charset="-122"/>
                <a:sym typeface="思源黑体 CN Bold" panose="020B0800000000000000" pitchFamily="34" charset="-122"/>
              </a:rPr>
              <a:t>明度是指色相的明亮程度，它现实色块的明暗差别。明度由光波的振幅决定，振幅越宽进光量越大，色彩的反射率越高，明度就越高；光波的振幅越窄，明度也就越低。如深红比粉色明度底。而在一定明度范围内，我们把比标准明度淡的色彩叫做“浅色调”，把标准明度暗的颜色叫做“深色调”。</a:t>
            </a:r>
            <a:endParaRPr lang="zh-CN" altLang="en-US" sz="1600">
              <a:solidFill>
                <a:schemeClr val="tx1">
                  <a:lumMod val="65000"/>
                  <a:lumOff val="35000"/>
                </a:schemeClr>
              </a:solidFill>
              <a:latin typeface="字魂无外润黑体" panose="00000500000000000000" charset="-122"/>
              <a:ea typeface="字魂无外润黑体" panose="00000500000000000000" charset="-122"/>
              <a:cs typeface="字魂无外润黑体" panose="00000500000000000000" charset="-122"/>
              <a:sym typeface="思源黑体 CN Bold" panose="020B0800000000000000" pitchFamily="34" charset="-122"/>
            </a:endParaRPr>
          </a:p>
        </p:txBody>
      </p:sp>
      <p:sp>
        <p:nvSpPr>
          <p:cNvPr id="49" name="矩形 48"/>
          <p:cNvSpPr/>
          <p:nvPr/>
        </p:nvSpPr>
        <p:spPr>
          <a:xfrm>
            <a:off x="4695825" y="4658995"/>
            <a:ext cx="8173720" cy="1968500"/>
          </a:xfrm>
          <a:prstGeom prst="rect">
            <a:avLst/>
          </a:prstGeom>
        </p:spPr>
        <p:txBody>
          <a:bodyPr wrap="square">
            <a:spAutoFit/>
          </a:bodyPr>
          <a:lstStyle/>
          <a:p>
            <a:pPr lvl="0" algn="l">
              <a:lnSpc>
                <a:spcPct val="100000"/>
              </a:lnSpc>
              <a:buClrTx/>
              <a:buSzTx/>
              <a:buFontTx/>
            </a:pPr>
            <a:r>
              <a:rPr lang="zh-CN" altLang="en-US" sz="2400">
                <a:solidFill>
                  <a:schemeClr val="accent5">
                    <a:lumMod val="75000"/>
                  </a:schemeClr>
                </a:solidFill>
                <a:latin typeface="汉仪雅酷黑 85W" panose="020B0904020202020204" charset="-122"/>
                <a:ea typeface="汉仪雅酷黑 85W" panose="020B0904020202020204" charset="-122"/>
                <a:cs typeface="汉仪雅酷黑 85W" panose="020B0904020202020204" charset="-122"/>
                <a:sym typeface="思源黑体 CN Bold" panose="020B0800000000000000" pitchFamily="34" charset="-122"/>
              </a:rPr>
              <a:t> 纯度</a:t>
            </a:r>
            <a:endParaRPr lang="zh-CN" altLang="en-US" sz="2400">
              <a:solidFill>
                <a:schemeClr val="accent5">
                  <a:lumMod val="75000"/>
                </a:schemeClr>
              </a:solidFill>
              <a:latin typeface="汉仪雅酷黑 85W" panose="020B0904020202020204" charset="-122"/>
              <a:ea typeface="汉仪雅酷黑 85W" panose="020B0904020202020204" charset="-122"/>
              <a:cs typeface="汉仪雅酷黑 85W" panose="020B0904020202020204" charset="-122"/>
              <a:sym typeface="思源黑体 CN Bold" panose="020B0800000000000000" pitchFamily="34" charset="-122"/>
            </a:endParaRPr>
          </a:p>
          <a:p>
            <a:pPr lvl="0">
              <a:lnSpc>
                <a:spcPct val="100000"/>
              </a:lnSpc>
              <a:defRPr/>
            </a:pPr>
            <a:r>
              <a:rPr lang="zh-CN" altLang="en-US" sz="1400">
                <a:solidFill>
                  <a:schemeClr val="tx1">
                    <a:lumMod val="65000"/>
                    <a:lumOff val="35000"/>
                  </a:schemeClr>
                </a:solidFill>
                <a:latin typeface="字魂无外润黑体" panose="00000500000000000000" charset="-122"/>
                <a:ea typeface="字魂无外润黑体" panose="00000500000000000000" charset="-122"/>
                <a:cs typeface="字魂无外润黑体" panose="00000500000000000000" charset="-122"/>
                <a:sym typeface="思源黑体 CN Bold" panose="020B0800000000000000" pitchFamily="34" charset="-122"/>
              </a:rPr>
              <a:t>色相相同的色彩除了有名明度上的差别外，还表现出不同的鲜艳程度，即色彩的纯度。由于人的眼睛在观察物体色彩的时候受主观因素的影响，所以我们还把心理上的纯度称为饱和度，但是纯度域饱和度有着本质的区别。色彩的纯度高低是看色彩中彩色成分和消色成分（灰色成分）的比例：含的彩色成分越多，消色成分越少，色彩的纯度也就越高，直至不含消色成分的纯色；色彩纯度的高低与色彩明度有着密切的关系，当明度变化时，纯度也随着改变明度增大或者减小时纯度都降低；只有明度适中时，色彩的纯度最高。含色成分与消色成分的比例成分高低，对饱和度有非常大的影响，含色成分多则饱和度高；消色成分多则饱和度低。</a:t>
            </a:r>
            <a:endParaRPr lang="zh-CN" altLang="en-US" sz="1400">
              <a:solidFill>
                <a:schemeClr val="tx1">
                  <a:lumMod val="65000"/>
                  <a:lumOff val="35000"/>
                </a:schemeClr>
              </a:solidFill>
              <a:latin typeface="字魂无外润黑体" panose="00000500000000000000" charset="-122"/>
              <a:ea typeface="字魂无外润黑体" panose="00000500000000000000" charset="-122"/>
              <a:cs typeface="字魂无外润黑体" panose="00000500000000000000" charset="-122"/>
              <a:sym typeface="思源黑体 CN Bold" panose="020B0800000000000000" pitchFamily="34" charset="-122"/>
            </a:endParaRPr>
          </a:p>
        </p:txBody>
      </p:sp>
      <p:grpSp>
        <p:nvGrpSpPr>
          <p:cNvPr id="23" name="组合 22"/>
          <p:cNvGrpSpPr/>
          <p:nvPr/>
        </p:nvGrpSpPr>
        <p:grpSpPr>
          <a:xfrm>
            <a:off x="175260" y="223520"/>
            <a:ext cx="4402455" cy="482600"/>
            <a:chOff x="276" y="352"/>
            <a:chExt cx="6933" cy="760"/>
          </a:xfrm>
        </p:grpSpPr>
        <p:sp>
          <p:nvSpPr>
            <p:cNvPr id="5" name="文本框 4"/>
            <p:cNvSpPr txBox="1"/>
            <p:nvPr/>
          </p:nvSpPr>
          <p:spPr>
            <a:xfrm>
              <a:off x="1717" y="352"/>
              <a:ext cx="5492" cy="678"/>
            </a:xfrm>
            <a:prstGeom prst="rect">
              <a:avLst/>
            </a:prstGeom>
            <a:noFill/>
          </p:spPr>
          <p:txBody>
            <a:bodyPr wrap="square" lIns="0" tIns="0" rIns="0" bIns="0" rtlCol="0">
              <a:spAutoFit/>
            </a:bodyPr>
            <a:p>
              <a:pPr algn="l" defTabSz="964565"/>
              <a:r>
                <a:rPr lang="en-US" altLang="zh-CN"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2.</a:t>
              </a:r>
              <a:r>
                <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色彩</a:t>
              </a:r>
              <a:r>
                <a:rPr lang="zh-CN"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三属性</a:t>
              </a:r>
              <a:endParaRPr lang="zh-CN"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7" name="平行四边形 6"/>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22" name="平行四边形 21"/>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pic>
        <p:nvPicPr>
          <p:cNvPr id="2" name="图片 1"/>
          <p:cNvPicPr>
            <a:picLocks noChangeAspect="1"/>
          </p:cNvPicPr>
          <p:nvPr/>
        </p:nvPicPr>
        <p:blipFill>
          <a:blip r:embed="rId1"/>
          <a:srcRect r="13525"/>
          <a:stretch>
            <a:fillRect/>
          </a:stretch>
        </p:blipFill>
        <p:spPr>
          <a:xfrm>
            <a:off x="30480" y="2247900"/>
            <a:ext cx="4356100" cy="2411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vertical)">
                                      <p:cBhvr>
                                        <p:cTn id="7" dur="500"/>
                                        <p:tgtEl>
                                          <p:spTgt spid="3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500" fill="hold"/>
                                        <p:tgtEl>
                                          <p:spTgt spid="48"/>
                                        </p:tgtEl>
                                        <p:attrNameLst>
                                          <p:attrName>ppt_x</p:attrName>
                                        </p:attrNameLst>
                                      </p:cBhvr>
                                      <p:tavLst>
                                        <p:tav tm="0">
                                          <p:val>
                                            <p:strVal val="1+#ppt_w/2"/>
                                          </p:val>
                                        </p:tav>
                                        <p:tav tm="100000">
                                          <p:val>
                                            <p:strVal val="#ppt_x"/>
                                          </p:val>
                                        </p:tav>
                                      </p:tavLst>
                                    </p:anim>
                                    <p:anim calcmode="lin" valueType="num">
                                      <p:cBhvr additive="base">
                                        <p:cTn id="17" dur="500" fill="hold"/>
                                        <p:tgtEl>
                                          <p:spTgt spid="4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fill="hold"/>
                                        <p:tgtEl>
                                          <p:spTgt spid="49"/>
                                        </p:tgtEl>
                                        <p:attrNameLst>
                                          <p:attrName>ppt_x</p:attrName>
                                        </p:attrNameLst>
                                      </p:cBhvr>
                                      <p:tavLst>
                                        <p:tav tm="0">
                                          <p:val>
                                            <p:strVal val="1+#ppt_w/2"/>
                                          </p:val>
                                        </p:tav>
                                        <p:tav tm="100000">
                                          <p:val>
                                            <p:strVal val="#ppt_x"/>
                                          </p:val>
                                        </p:tav>
                                      </p:tavLst>
                                    </p:anim>
                                    <p:anim calcmode="lin" valueType="num">
                                      <p:cBhvr additive="base">
                                        <p:cTn id="22"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1" descr="QQ截图20151026220701"/>
          <p:cNvPicPr>
            <a:picLocks noChangeAspect="1"/>
          </p:cNvPicPr>
          <p:nvPr/>
        </p:nvPicPr>
        <p:blipFill>
          <a:blip r:embed="rId1"/>
          <a:stretch>
            <a:fillRect/>
          </a:stretch>
        </p:blipFill>
        <p:spPr>
          <a:xfrm>
            <a:off x="9650730" y="-23495"/>
            <a:ext cx="3208020" cy="2414905"/>
          </a:xfrm>
          <a:prstGeom prst="rect">
            <a:avLst/>
          </a:prstGeom>
          <a:noFill/>
          <a:ln>
            <a:noFill/>
          </a:ln>
        </p:spPr>
      </p:pic>
      <p:sp>
        <p:nvSpPr>
          <p:cNvPr id="45" name="矩形 44"/>
          <p:cNvSpPr/>
          <p:nvPr/>
        </p:nvSpPr>
        <p:spPr>
          <a:xfrm rot="1800000">
            <a:off x="2367331" y="1726522"/>
            <a:ext cx="4506412" cy="3496859"/>
          </a:xfrm>
          <a:custGeom>
            <a:avLst/>
            <a:gdLst>
              <a:gd name="connsiteX0" fmla="*/ 0 w 4272981"/>
              <a:gd name="connsiteY0" fmla="*/ 0 h 3315503"/>
              <a:gd name="connsiteX1" fmla="*/ 4272981 w 4272981"/>
              <a:gd name="connsiteY1" fmla="*/ 0 h 3315503"/>
              <a:gd name="connsiteX2" fmla="*/ 4272981 w 4272981"/>
              <a:gd name="connsiteY2" fmla="*/ 3315503 h 3315503"/>
              <a:gd name="connsiteX3" fmla="*/ 0 w 4272981"/>
              <a:gd name="connsiteY3" fmla="*/ 3315503 h 3315503"/>
              <a:gd name="connsiteX4" fmla="*/ 0 w 4272981"/>
              <a:gd name="connsiteY4" fmla="*/ 0 h 3315503"/>
              <a:gd name="connsiteX0-1" fmla="*/ 0 w 4272981"/>
              <a:gd name="connsiteY0-2" fmla="*/ 219 h 3315722"/>
              <a:gd name="connsiteX1-3" fmla="*/ 2746253 w 4272981"/>
              <a:gd name="connsiteY1-4" fmla="*/ 0 h 3315722"/>
              <a:gd name="connsiteX2-5" fmla="*/ 4272981 w 4272981"/>
              <a:gd name="connsiteY2-6" fmla="*/ 219 h 3315722"/>
              <a:gd name="connsiteX3-7" fmla="*/ 4272981 w 4272981"/>
              <a:gd name="connsiteY3-8" fmla="*/ 3315722 h 3315722"/>
              <a:gd name="connsiteX4-9" fmla="*/ 0 w 4272981"/>
              <a:gd name="connsiteY4-10" fmla="*/ 3315722 h 3315722"/>
              <a:gd name="connsiteX5" fmla="*/ 0 w 4272981"/>
              <a:gd name="connsiteY5" fmla="*/ 219 h 3315722"/>
              <a:gd name="connsiteX0-11" fmla="*/ 0 w 4272981"/>
              <a:gd name="connsiteY0-12" fmla="*/ 3315722 h 3315722"/>
              <a:gd name="connsiteX1-13" fmla="*/ 2746253 w 4272981"/>
              <a:gd name="connsiteY1-14" fmla="*/ 0 h 3315722"/>
              <a:gd name="connsiteX2-15" fmla="*/ 4272981 w 4272981"/>
              <a:gd name="connsiteY2-16" fmla="*/ 219 h 3315722"/>
              <a:gd name="connsiteX3-17" fmla="*/ 4272981 w 4272981"/>
              <a:gd name="connsiteY3-18" fmla="*/ 3315722 h 3315722"/>
              <a:gd name="connsiteX4-19" fmla="*/ 0 w 4272981"/>
              <a:gd name="connsiteY4-20" fmla="*/ 3315722 h 33157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272981" h="3315722">
                <a:moveTo>
                  <a:pt x="0" y="3315722"/>
                </a:moveTo>
                <a:lnTo>
                  <a:pt x="2746253" y="0"/>
                </a:lnTo>
                <a:lnTo>
                  <a:pt x="4272981" y="219"/>
                </a:lnTo>
                <a:lnTo>
                  <a:pt x="4272981" y="3315722"/>
                </a:lnTo>
                <a:lnTo>
                  <a:pt x="0" y="3315722"/>
                </a:lnTo>
                <a:close/>
              </a:path>
            </a:pathLst>
          </a:custGeom>
          <a:gradFill flip="none" rotWithShape="0">
            <a:gsLst>
              <a:gs pos="0">
                <a:schemeClr val="bg1">
                  <a:lumMod val="50000"/>
                </a:schemeClr>
              </a:gs>
              <a:gs pos="61000">
                <a:schemeClr val="bg1">
                  <a:lumMod val="95000"/>
                  <a:alpha val="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70">
              <a:solidFill>
                <a:prstClr val="white"/>
              </a:solidFill>
              <a:latin typeface="Arial" panose="020B0604020202020204"/>
              <a:ea typeface="微软雅黑" panose="020B0503020204020204" pitchFamily="34" charset="-122"/>
            </a:endParaRPr>
          </a:p>
        </p:txBody>
      </p:sp>
      <p:sp>
        <p:nvSpPr>
          <p:cNvPr id="46" name="矩形 44"/>
          <p:cNvSpPr/>
          <p:nvPr/>
        </p:nvSpPr>
        <p:spPr>
          <a:xfrm rot="1800000">
            <a:off x="7324086" y="1726522"/>
            <a:ext cx="4506412" cy="3496859"/>
          </a:xfrm>
          <a:custGeom>
            <a:avLst/>
            <a:gdLst>
              <a:gd name="connsiteX0" fmla="*/ 0 w 4272981"/>
              <a:gd name="connsiteY0" fmla="*/ 0 h 3315503"/>
              <a:gd name="connsiteX1" fmla="*/ 4272981 w 4272981"/>
              <a:gd name="connsiteY1" fmla="*/ 0 h 3315503"/>
              <a:gd name="connsiteX2" fmla="*/ 4272981 w 4272981"/>
              <a:gd name="connsiteY2" fmla="*/ 3315503 h 3315503"/>
              <a:gd name="connsiteX3" fmla="*/ 0 w 4272981"/>
              <a:gd name="connsiteY3" fmla="*/ 3315503 h 3315503"/>
              <a:gd name="connsiteX4" fmla="*/ 0 w 4272981"/>
              <a:gd name="connsiteY4" fmla="*/ 0 h 3315503"/>
              <a:gd name="connsiteX0-1" fmla="*/ 0 w 4272981"/>
              <a:gd name="connsiteY0-2" fmla="*/ 219 h 3315722"/>
              <a:gd name="connsiteX1-3" fmla="*/ 2746253 w 4272981"/>
              <a:gd name="connsiteY1-4" fmla="*/ 0 h 3315722"/>
              <a:gd name="connsiteX2-5" fmla="*/ 4272981 w 4272981"/>
              <a:gd name="connsiteY2-6" fmla="*/ 219 h 3315722"/>
              <a:gd name="connsiteX3-7" fmla="*/ 4272981 w 4272981"/>
              <a:gd name="connsiteY3-8" fmla="*/ 3315722 h 3315722"/>
              <a:gd name="connsiteX4-9" fmla="*/ 0 w 4272981"/>
              <a:gd name="connsiteY4-10" fmla="*/ 3315722 h 3315722"/>
              <a:gd name="connsiteX5" fmla="*/ 0 w 4272981"/>
              <a:gd name="connsiteY5" fmla="*/ 219 h 3315722"/>
              <a:gd name="connsiteX0-11" fmla="*/ 0 w 4272981"/>
              <a:gd name="connsiteY0-12" fmla="*/ 3315722 h 3315722"/>
              <a:gd name="connsiteX1-13" fmla="*/ 2746253 w 4272981"/>
              <a:gd name="connsiteY1-14" fmla="*/ 0 h 3315722"/>
              <a:gd name="connsiteX2-15" fmla="*/ 4272981 w 4272981"/>
              <a:gd name="connsiteY2-16" fmla="*/ 219 h 3315722"/>
              <a:gd name="connsiteX3-17" fmla="*/ 4272981 w 4272981"/>
              <a:gd name="connsiteY3-18" fmla="*/ 3315722 h 3315722"/>
              <a:gd name="connsiteX4-19" fmla="*/ 0 w 4272981"/>
              <a:gd name="connsiteY4-20" fmla="*/ 3315722 h 33157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272981" h="3315722">
                <a:moveTo>
                  <a:pt x="0" y="3315722"/>
                </a:moveTo>
                <a:lnTo>
                  <a:pt x="2746253" y="0"/>
                </a:lnTo>
                <a:lnTo>
                  <a:pt x="4272981" y="219"/>
                </a:lnTo>
                <a:lnTo>
                  <a:pt x="4272981" y="3315722"/>
                </a:lnTo>
                <a:lnTo>
                  <a:pt x="0" y="3315722"/>
                </a:lnTo>
                <a:close/>
              </a:path>
            </a:pathLst>
          </a:custGeom>
          <a:gradFill flip="none" rotWithShape="0">
            <a:gsLst>
              <a:gs pos="0">
                <a:schemeClr val="bg1">
                  <a:lumMod val="50000"/>
                </a:schemeClr>
              </a:gs>
              <a:gs pos="61000">
                <a:schemeClr val="bg1">
                  <a:lumMod val="95000"/>
                  <a:alpha val="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70">
              <a:solidFill>
                <a:prstClr val="white"/>
              </a:solidFill>
              <a:latin typeface="Arial" panose="020B0604020202020204"/>
              <a:ea typeface="微软雅黑" panose="020B0503020204020204" pitchFamily="34" charset="-122"/>
            </a:endParaRPr>
          </a:p>
        </p:txBody>
      </p:sp>
      <p:sp>
        <p:nvSpPr>
          <p:cNvPr id="47" name="矩形 44"/>
          <p:cNvSpPr/>
          <p:nvPr/>
        </p:nvSpPr>
        <p:spPr>
          <a:xfrm rot="1800000">
            <a:off x="2367331" y="3788267"/>
            <a:ext cx="4506412" cy="3496859"/>
          </a:xfrm>
          <a:custGeom>
            <a:avLst/>
            <a:gdLst>
              <a:gd name="connsiteX0" fmla="*/ 0 w 4272981"/>
              <a:gd name="connsiteY0" fmla="*/ 0 h 3315503"/>
              <a:gd name="connsiteX1" fmla="*/ 4272981 w 4272981"/>
              <a:gd name="connsiteY1" fmla="*/ 0 h 3315503"/>
              <a:gd name="connsiteX2" fmla="*/ 4272981 w 4272981"/>
              <a:gd name="connsiteY2" fmla="*/ 3315503 h 3315503"/>
              <a:gd name="connsiteX3" fmla="*/ 0 w 4272981"/>
              <a:gd name="connsiteY3" fmla="*/ 3315503 h 3315503"/>
              <a:gd name="connsiteX4" fmla="*/ 0 w 4272981"/>
              <a:gd name="connsiteY4" fmla="*/ 0 h 3315503"/>
              <a:gd name="connsiteX0-1" fmla="*/ 0 w 4272981"/>
              <a:gd name="connsiteY0-2" fmla="*/ 219 h 3315722"/>
              <a:gd name="connsiteX1-3" fmla="*/ 2746253 w 4272981"/>
              <a:gd name="connsiteY1-4" fmla="*/ 0 h 3315722"/>
              <a:gd name="connsiteX2-5" fmla="*/ 4272981 w 4272981"/>
              <a:gd name="connsiteY2-6" fmla="*/ 219 h 3315722"/>
              <a:gd name="connsiteX3-7" fmla="*/ 4272981 w 4272981"/>
              <a:gd name="connsiteY3-8" fmla="*/ 3315722 h 3315722"/>
              <a:gd name="connsiteX4-9" fmla="*/ 0 w 4272981"/>
              <a:gd name="connsiteY4-10" fmla="*/ 3315722 h 3315722"/>
              <a:gd name="connsiteX5" fmla="*/ 0 w 4272981"/>
              <a:gd name="connsiteY5" fmla="*/ 219 h 3315722"/>
              <a:gd name="connsiteX0-11" fmla="*/ 0 w 4272981"/>
              <a:gd name="connsiteY0-12" fmla="*/ 3315722 h 3315722"/>
              <a:gd name="connsiteX1-13" fmla="*/ 2746253 w 4272981"/>
              <a:gd name="connsiteY1-14" fmla="*/ 0 h 3315722"/>
              <a:gd name="connsiteX2-15" fmla="*/ 4272981 w 4272981"/>
              <a:gd name="connsiteY2-16" fmla="*/ 219 h 3315722"/>
              <a:gd name="connsiteX3-17" fmla="*/ 4272981 w 4272981"/>
              <a:gd name="connsiteY3-18" fmla="*/ 3315722 h 3315722"/>
              <a:gd name="connsiteX4-19" fmla="*/ 0 w 4272981"/>
              <a:gd name="connsiteY4-20" fmla="*/ 3315722 h 33157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272981" h="3315722">
                <a:moveTo>
                  <a:pt x="0" y="3315722"/>
                </a:moveTo>
                <a:lnTo>
                  <a:pt x="2746253" y="0"/>
                </a:lnTo>
                <a:lnTo>
                  <a:pt x="4272981" y="219"/>
                </a:lnTo>
                <a:lnTo>
                  <a:pt x="4272981" y="3315722"/>
                </a:lnTo>
                <a:lnTo>
                  <a:pt x="0" y="3315722"/>
                </a:lnTo>
                <a:close/>
              </a:path>
            </a:pathLst>
          </a:custGeom>
          <a:gradFill flip="none" rotWithShape="0">
            <a:gsLst>
              <a:gs pos="0">
                <a:schemeClr val="bg1">
                  <a:lumMod val="50000"/>
                </a:schemeClr>
              </a:gs>
              <a:gs pos="61000">
                <a:schemeClr val="bg1">
                  <a:lumMod val="95000"/>
                  <a:alpha val="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70">
              <a:solidFill>
                <a:prstClr val="white"/>
              </a:solidFill>
              <a:latin typeface="Arial" panose="020B0604020202020204"/>
              <a:ea typeface="微软雅黑" panose="020B0503020204020204" pitchFamily="34" charset="-122"/>
            </a:endParaRPr>
          </a:p>
        </p:txBody>
      </p:sp>
      <p:sp>
        <p:nvSpPr>
          <p:cNvPr id="48" name="矩形 44"/>
          <p:cNvSpPr/>
          <p:nvPr/>
        </p:nvSpPr>
        <p:spPr>
          <a:xfrm rot="1800000">
            <a:off x="7324086" y="3788267"/>
            <a:ext cx="4506412" cy="3496859"/>
          </a:xfrm>
          <a:custGeom>
            <a:avLst/>
            <a:gdLst>
              <a:gd name="connsiteX0" fmla="*/ 0 w 4272981"/>
              <a:gd name="connsiteY0" fmla="*/ 0 h 3315503"/>
              <a:gd name="connsiteX1" fmla="*/ 4272981 w 4272981"/>
              <a:gd name="connsiteY1" fmla="*/ 0 h 3315503"/>
              <a:gd name="connsiteX2" fmla="*/ 4272981 w 4272981"/>
              <a:gd name="connsiteY2" fmla="*/ 3315503 h 3315503"/>
              <a:gd name="connsiteX3" fmla="*/ 0 w 4272981"/>
              <a:gd name="connsiteY3" fmla="*/ 3315503 h 3315503"/>
              <a:gd name="connsiteX4" fmla="*/ 0 w 4272981"/>
              <a:gd name="connsiteY4" fmla="*/ 0 h 3315503"/>
              <a:gd name="connsiteX0-1" fmla="*/ 0 w 4272981"/>
              <a:gd name="connsiteY0-2" fmla="*/ 219 h 3315722"/>
              <a:gd name="connsiteX1-3" fmla="*/ 2746253 w 4272981"/>
              <a:gd name="connsiteY1-4" fmla="*/ 0 h 3315722"/>
              <a:gd name="connsiteX2-5" fmla="*/ 4272981 w 4272981"/>
              <a:gd name="connsiteY2-6" fmla="*/ 219 h 3315722"/>
              <a:gd name="connsiteX3-7" fmla="*/ 4272981 w 4272981"/>
              <a:gd name="connsiteY3-8" fmla="*/ 3315722 h 3315722"/>
              <a:gd name="connsiteX4-9" fmla="*/ 0 w 4272981"/>
              <a:gd name="connsiteY4-10" fmla="*/ 3315722 h 3315722"/>
              <a:gd name="connsiteX5" fmla="*/ 0 w 4272981"/>
              <a:gd name="connsiteY5" fmla="*/ 219 h 3315722"/>
              <a:gd name="connsiteX0-11" fmla="*/ 0 w 4272981"/>
              <a:gd name="connsiteY0-12" fmla="*/ 3315722 h 3315722"/>
              <a:gd name="connsiteX1-13" fmla="*/ 2746253 w 4272981"/>
              <a:gd name="connsiteY1-14" fmla="*/ 0 h 3315722"/>
              <a:gd name="connsiteX2-15" fmla="*/ 4272981 w 4272981"/>
              <a:gd name="connsiteY2-16" fmla="*/ 219 h 3315722"/>
              <a:gd name="connsiteX3-17" fmla="*/ 4272981 w 4272981"/>
              <a:gd name="connsiteY3-18" fmla="*/ 3315722 h 3315722"/>
              <a:gd name="connsiteX4-19" fmla="*/ 0 w 4272981"/>
              <a:gd name="connsiteY4-20" fmla="*/ 3315722 h 33157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272981" h="3315722">
                <a:moveTo>
                  <a:pt x="0" y="3315722"/>
                </a:moveTo>
                <a:lnTo>
                  <a:pt x="2746253" y="0"/>
                </a:lnTo>
                <a:lnTo>
                  <a:pt x="4272981" y="219"/>
                </a:lnTo>
                <a:lnTo>
                  <a:pt x="4272981" y="3315722"/>
                </a:lnTo>
                <a:lnTo>
                  <a:pt x="0" y="3315722"/>
                </a:lnTo>
                <a:close/>
              </a:path>
            </a:pathLst>
          </a:custGeom>
          <a:gradFill flip="none" rotWithShape="0">
            <a:gsLst>
              <a:gs pos="0">
                <a:schemeClr val="bg1">
                  <a:lumMod val="50000"/>
                </a:schemeClr>
              </a:gs>
              <a:gs pos="61000">
                <a:schemeClr val="bg1">
                  <a:lumMod val="95000"/>
                  <a:alpha val="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70">
              <a:solidFill>
                <a:prstClr val="white"/>
              </a:solidFill>
              <a:latin typeface="Arial" panose="020B0604020202020204"/>
              <a:ea typeface="微软雅黑" panose="020B0503020204020204" pitchFamily="34" charset="-122"/>
            </a:endParaRPr>
          </a:p>
        </p:txBody>
      </p:sp>
      <p:sp>
        <p:nvSpPr>
          <p:cNvPr id="3" name="ïṧḷïḓê-Rectangle: Rounded Corners 1"/>
          <p:cNvSpPr/>
          <p:nvPr/>
        </p:nvSpPr>
        <p:spPr>
          <a:xfrm>
            <a:off x="1689100" y="2365375"/>
            <a:ext cx="4360545" cy="1516380"/>
          </a:xfrm>
          <a:prstGeom prst="roundRect">
            <a:avLst>
              <a:gd name="adj" fmla="val 714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sp>
        <p:nvSpPr>
          <p:cNvPr id="4" name="ïṧḷïḓê-Freeform: Shape 2"/>
          <p:cNvSpPr/>
          <p:nvPr/>
        </p:nvSpPr>
        <p:spPr>
          <a:xfrm>
            <a:off x="1905000" y="2264410"/>
            <a:ext cx="4166870" cy="375920"/>
          </a:xfrm>
          <a:custGeom>
            <a:avLst/>
            <a:gdLst>
              <a:gd name="connsiteX0" fmla="*/ 0 w 4547454"/>
              <a:gd name="connsiteY0" fmla="*/ 0 h 226822"/>
              <a:gd name="connsiteX1" fmla="*/ 4547454 w 4547454"/>
              <a:gd name="connsiteY1" fmla="*/ 0 h 226822"/>
              <a:gd name="connsiteX2" fmla="*/ 4547454 w 4547454"/>
              <a:gd name="connsiteY2" fmla="*/ 226822 h 226822"/>
              <a:gd name="connsiteX3" fmla="*/ 0 w 4547454"/>
              <a:gd name="connsiteY3" fmla="*/ 226822 h 226822"/>
              <a:gd name="connsiteX4" fmla="*/ 0 w 4547454"/>
              <a:gd name="connsiteY4" fmla="*/ 0 h 226822"/>
              <a:gd name="connsiteX0-1" fmla="*/ 35169 w 4547454"/>
              <a:gd name="connsiteY0-2" fmla="*/ 10821 h 226822"/>
              <a:gd name="connsiteX1-3" fmla="*/ 4547454 w 4547454"/>
              <a:gd name="connsiteY1-4" fmla="*/ 0 h 226822"/>
              <a:gd name="connsiteX2-5" fmla="*/ 4547454 w 4547454"/>
              <a:gd name="connsiteY2-6" fmla="*/ 226822 h 226822"/>
              <a:gd name="connsiteX3-7" fmla="*/ 0 w 4547454"/>
              <a:gd name="connsiteY3-8" fmla="*/ 226822 h 226822"/>
              <a:gd name="connsiteX4-9" fmla="*/ 35169 w 4547454"/>
              <a:gd name="connsiteY4-10" fmla="*/ 10821 h 2268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47454" h="226822">
                <a:moveTo>
                  <a:pt x="35169" y="10821"/>
                </a:moveTo>
                <a:lnTo>
                  <a:pt x="4547454" y="0"/>
                </a:lnTo>
                <a:lnTo>
                  <a:pt x="4547454" y="226822"/>
                </a:lnTo>
                <a:lnTo>
                  <a:pt x="0" y="226822"/>
                </a:lnTo>
                <a:lnTo>
                  <a:pt x="35169" y="10821"/>
                </a:lnTo>
                <a:close/>
              </a:path>
            </a:pathLst>
          </a:custGeom>
          <a:solidFill>
            <a:srgbClr val="21A1A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75" dirty="0">
              <a:solidFill>
                <a:srgbClr val="21A1AA"/>
              </a:solidFill>
            </a:endParaRPr>
          </a:p>
        </p:txBody>
      </p:sp>
      <p:grpSp>
        <p:nvGrpSpPr>
          <p:cNvPr id="5" name="Group 4"/>
          <p:cNvGrpSpPr/>
          <p:nvPr/>
        </p:nvGrpSpPr>
        <p:grpSpPr>
          <a:xfrm rot="0">
            <a:off x="1657985" y="2028190"/>
            <a:ext cx="886460" cy="886460"/>
            <a:chOff x="1171484" y="1357216"/>
            <a:chExt cx="1021976" cy="1021976"/>
          </a:xfrm>
          <a:solidFill>
            <a:srgbClr val="21A1AA"/>
          </a:solidFill>
        </p:grpSpPr>
        <p:sp>
          <p:nvSpPr>
            <p:cNvPr id="29" name="ïṧḷïḓê-Oval 11"/>
            <p:cNvSpPr/>
            <p:nvPr/>
          </p:nvSpPr>
          <p:spPr>
            <a:xfrm>
              <a:off x="1171484" y="1357216"/>
              <a:ext cx="1021976" cy="1021976"/>
            </a:xfrm>
            <a:prstGeom prst="ellipse">
              <a:avLst/>
            </a:prstGeom>
            <a:grp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sp>
          <p:nvSpPr>
            <p:cNvPr id="30" name="ïṧḷïḓê-Oval 12"/>
            <p:cNvSpPr/>
            <p:nvPr/>
          </p:nvSpPr>
          <p:spPr>
            <a:xfrm>
              <a:off x="1247150" y="1432882"/>
              <a:ext cx="870644" cy="870644"/>
            </a:xfrm>
            <a:prstGeom prst="ellipse">
              <a:avLst/>
            </a:prstGeom>
            <a:grp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grpSp>
      <p:sp>
        <p:nvSpPr>
          <p:cNvPr id="6" name="ïṧḷïḓê-Rectangle: Rounded Corners 14"/>
          <p:cNvSpPr/>
          <p:nvPr/>
        </p:nvSpPr>
        <p:spPr>
          <a:xfrm>
            <a:off x="6682105" y="2365375"/>
            <a:ext cx="4360545" cy="1516380"/>
          </a:xfrm>
          <a:prstGeom prst="roundRect">
            <a:avLst>
              <a:gd name="adj" fmla="val 714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sp>
        <p:nvSpPr>
          <p:cNvPr id="7" name="ïṧḷïḓê-Freeform: Shape 15"/>
          <p:cNvSpPr/>
          <p:nvPr/>
        </p:nvSpPr>
        <p:spPr>
          <a:xfrm>
            <a:off x="6898005" y="2264410"/>
            <a:ext cx="4144645" cy="375920"/>
          </a:xfrm>
          <a:custGeom>
            <a:avLst/>
            <a:gdLst>
              <a:gd name="connsiteX0" fmla="*/ 0 w 4547454"/>
              <a:gd name="connsiteY0" fmla="*/ 0 h 226822"/>
              <a:gd name="connsiteX1" fmla="*/ 4547454 w 4547454"/>
              <a:gd name="connsiteY1" fmla="*/ 0 h 226822"/>
              <a:gd name="connsiteX2" fmla="*/ 4547454 w 4547454"/>
              <a:gd name="connsiteY2" fmla="*/ 226822 h 226822"/>
              <a:gd name="connsiteX3" fmla="*/ 0 w 4547454"/>
              <a:gd name="connsiteY3" fmla="*/ 226822 h 226822"/>
              <a:gd name="connsiteX4" fmla="*/ 0 w 4547454"/>
              <a:gd name="connsiteY4" fmla="*/ 0 h 226822"/>
              <a:gd name="connsiteX0-1" fmla="*/ 35169 w 4547454"/>
              <a:gd name="connsiteY0-2" fmla="*/ 10821 h 226822"/>
              <a:gd name="connsiteX1-3" fmla="*/ 4547454 w 4547454"/>
              <a:gd name="connsiteY1-4" fmla="*/ 0 h 226822"/>
              <a:gd name="connsiteX2-5" fmla="*/ 4547454 w 4547454"/>
              <a:gd name="connsiteY2-6" fmla="*/ 226822 h 226822"/>
              <a:gd name="connsiteX3-7" fmla="*/ 0 w 4547454"/>
              <a:gd name="connsiteY3-8" fmla="*/ 226822 h 226822"/>
              <a:gd name="connsiteX4-9" fmla="*/ 35169 w 4547454"/>
              <a:gd name="connsiteY4-10" fmla="*/ 10821 h 2268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47454" h="226822">
                <a:moveTo>
                  <a:pt x="35169" y="10821"/>
                </a:moveTo>
                <a:lnTo>
                  <a:pt x="4547454" y="0"/>
                </a:lnTo>
                <a:lnTo>
                  <a:pt x="4547454" y="226822"/>
                </a:lnTo>
                <a:lnTo>
                  <a:pt x="0" y="226822"/>
                </a:lnTo>
                <a:lnTo>
                  <a:pt x="35169" y="10821"/>
                </a:lnTo>
                <a:close/>
              </a:path>
            </a:pathLst>
          </a:custGeom>
          <a:solidFill>
            <a:srgbClr val="21A1A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75" dirty="0">
              <a:solidFill>
                <a:srgbClr val="21A1AA"/>
              </a:solidFill>
            </a:endParaRPr>
          </a:p>
        </p:txBody>
      </p:sp>
      <p:sp>
        <p:nvSpPr>
          <p:cNvPr id="8" name="ïṧḷïḓê-Rectangle: Rounded Corners 17"/>
          <p:cNvSpPr/>
          <p:nvPr/>
        </p:nvSpPr>
        <p:spPr>
          <a:xfrm>
            <a:off x="1689100" y="4436745"/>
            <a:ext cx="4360545" cy="1516380"/>
          </a:xfrm>
          <a:prstGeom prst="roundRect">
            <a:avLst>
              <a:gd name="adj" fmla="val 714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sp>
        <p:nvSpPr>
          <p:cNvPr id="9" name="ïṧḷïḓê-Freeform: Shape 18"/>
          <p:cNvSpPr/>
          <p:nvPr/>
        </p:nvSpPr>
        <p:spPr>
          <a:xfrm>
            <a:off x="1905000" y="4335780"/>
            <a:ext cx="4166870" cy="375920"/>
          </a:xfrm>
          <a:custGeom>
            <a:avLst/>
            <a:gdLst>
              <a:gd name="connsiteX0" fmla="*/ 0 w 4547454"/>
              <a:gd name="connsiteY0" fmla="*/ 0 h 226822"/>
              <a:gd name="connsiteX1" fmla="*/ 4547454 w 4547454"/>
              <a:gd name="connsiteY1" fmla="*/ 0 h 226822"/>
              <a:gd name="connsiteX2" fmla="*/ 4547454 w 4547454"/>
              <a:gd name="connsiteY2" fmla="*/ 226822 h 226822"/>
              <a:gd name="connsiteX3" fmla="*/ 0 w 4547454"/>
              <a:gd name="connsiteY3" fmla="*/ 226822 h 226822"/>
              <a:gd name="connsiteX4" fmla="*/ 0 w 4547454"/>
              <a:gd name="connsiteY4" fmla="*/ 0 h 226822"/>
              <a:gd name="connsiteX0-1" fmla="*/ 35169 w 4547454"/>
              <a:gd name="connsiteY0-2" fmla="*/ 10821 h 226822"/>
              <a:gd name="connsiteX1-3" fmla="*/ 4547454 w 4547454"/>
              <a:gd name="connsiteY1-4" fmla="*/ 0 h 226822"/>
              <a:gd name="connsiteX2-5" fmla="*/ 4547454 w 4547454"/>
              <a:gd name="connsiteY2-6" fmla="*/ 226822 h 226822"/>
              <a:gd name="connsiteX3-7" fmla="*/ 0 w 4547454"/>
              <a:gd name="connsiteY3-8" fmla="*/ 226822 h 226822"/>
              <a:gd name="connsiteX4-9" fmla="*/ 35169 w 4547454"/>
              <a:gd name="connsiteY4-10" fmla="*/ 10821 h 2268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47454" h="226822">
                <a:moveTo>
                  <a:pt x="35169" y="10821"/>
                </a:moveTo>
                <a:lnTo>
                  <a:pt x="4547454" y="0"/>
                </a:lnTo>
                <a:lnTo>
                  <a:pt x="4547454" y="226822"/>
                </a:lnTo>
                <a:lnTo>
                  <a:pt x="0" y="226822"/>
                </a:lnTo>
                <a:lnTo>
                  <a:pt x="35169" y="10821"/>
                </a:lnTo>
                <a:close/>
              </a:path>
            </a:pathLst>
          </a:custGeom>
          <a:solidFill>
            <a:srgbClr val="21A1A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75" dirty="0">
              <a:solidFill>
                <a:srgbClr val="21A1AA"/>
              </a:solidFill>
            </a:endParaRPr>
          </a:p>
        </p:txBody>
      </p:sp>
      <p:sp>
        <p:nvSpPr>
          <p:cNvPr id="10" name="ïṧḷïḓê-Rectangle: Rounded Corners 20"/>
          <p:cNvSpPr/>
          <p:nvPr/>
        </p:nvSpPr>
        <p:spPr>
          <a:xfrm>
            <a:off x="6682105" y="4436745"/>
            <a:ext cx="4360545" cy="1516380"/>
          </a:xfrm>
          <a:prstGeom prst="roundRect">
            <a:avLst>
              <a:gd name="adj" fmla="val 714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sp>
        <p:nvSpPr>
          <p:cNvPr id="11" name="ïṧḷïḓê-Freeform: Shape 21"/>
          <p:cNvSpPr/>
          <p:nvPr/>
        </p:nvSpPr>
        <p:spPr>
          <a:xfrm>
            <a:off x="6898005" y="4335780"/>
            <a:ext cx="4166870" cy="375920"/>
          </a:xfrm>
          <a:custGeom>
            <a:avLst/>
            <a:gdLst>
              <a:gd name="connsiteX0" fmla="*/ 0 w 4547454"/>
              <a:gd name="connsiteY0" fmla="*/ 0 h 226822"/>
              <a:gd name="connsiteX1" fmla="*/ 4547454 w 4547454"/>
              <a:gd name="connsiteY1" fmla="*/ 0 h 226822"/>
              <a:gd name="connsiteX2" fmla="*/ 4547454 w 4547454"/>
              <a:gd name="connsiteY2" fmla="*/ 226822 h 226822"/>
              <a:gd name="connsiteX3" fmla="*/ 0 w 4547454"/>
              <a:gd name="connsiteY3" fmla="*/ 226822 h 226822"/>
              <a:gd name="connsiteX4" fmla="*/ 0 w 4547454"/>
              <a:gd name="connsiteY4" fmla="*/ 0 h 226822"/>
              <a:gd name="connsiteX0-1" fmla="*/ 35169 w 4547454"/>
              <a:gd name="connsiteY0-2" fmla="*/ 10821 h 226822"/>
              <a:gd name="connsiteX1-3" fmla="*/ 4547454 w 4547454"/>
              <a:gd name="connsiteY1-4" fmla="*/ 0 h 226822"/>
              <a:gd name="connsiteX2-5" fmla="*/ 4547454 w 4547454"/>
              <a:gd name="connsiteY2-6" fmla="*/ 226822 h 226822"/>
              <a:gd name="connsiteX3-7" fmla="*/ 0 w 4547454"/>
              <a:gd name="connsiteY3-8" fmla="*/ 226822 h 226822"/>
              <a:gd name="connsiteX4-9" fmla="*/ 35169 w 4547454"/>
              <a:gd name="connsiteY4-10" fmla="*/ 10821 h 2268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47454" h="226822">
                <a:moveTo>
                  <a:pt x="35169" y="10821"/>
                </a:moveTo>
                <a:lnTo>
                  <a:pt x="4547454" y="0"/>
                </a:lnTo>
                <a:lnTo>
                  <a:pt x="4547454" y="226822"/>
                </a:lnTo>
                <a:lnTo>
                  <a:pt x="0" y="226822"/>
                </a:lnTo>
                <a:lnTo>
                  <a:pt x="35169" y="10821"/>
                </a:lnTo>
                <a:close/>
              </a:path>
            </a:pathLst>
          </a:custGeom>
          <a:solidFill>
            <a:srgbClr val="21A1A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75" dirty="0">
              <a:solidFill>
                <a:srgbClr val="21A1AA"/>
              </a:solidFill>
            </a:endParaRPr>
          </a:p>
        </p:txBody>
      </p:sp>
      <p:grpSp>
        <p:nvGrpSpPr>
          <p:cNvPr id="16" name="Group 28"/>
          <p:cNvGrpSpPr/>
          <p:nvPr/>
        </p:nvGrpSpPr>
        <p:grpSpPr>
          <a:xfrm rot="0">
            <a:off x="1675765" y="4098925"/>
            <a:ext cx="886460" cy="886460"/>
            <a:chOff x="1171484" y="1357216"/>
            <a:chExt cx="1021976" cy="1021976"/>
          </a:xfrm>
          <a:solidFill>
            <a:srgbClr val="21A1AA"/>
          </a:solidFill>
        </p:grpSpPr>
        <p:sp>
          <p:nvSpPr>
            <p:cNvPr id="27" name="ïṧḷïḓê-Oval 35"/>
            <p:cNvSpPr/>
            <p:nvPr/>
          </p:nvSpPr>
          <p:spPr>
            <a:xfrm>
              <a:off x="1171484" y="1357216"/>
              <a:ext cx="1021976" cy="1021976"/>
            </a:xfrm>
            <a:prstGeom prst="ellipse">
              <a:avLst/>
            </a:prstGeom>
            <a:grp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sp>
          <p:nvSpPr>
            <p:cNvPr id="28" name="ïṧḷïḓê-Oval 36"/>
            <p:cNvSpPr/>
            <p:nvPr/>
          </p:nvSpPr>
          <p:spPr>
            <a:xfrm>
              <a:off x="1247150" y="1432882"/>
              <a:ext cx="870644" cy="870644"/>
            </a:xfrm>
            <a:prstGeom prst="ellipse">
              <a:avLst/>
            </a:prstGeom>
            <a:grp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grpSp>
      <p:grpSp>
        <p:nvGrpSpPr>
          <p:cNvPr id="17" name="Group 38"/>
          <p:cNvGrpSpPr/>
          <p:nvPr/>
        </p:nvGrpSpPr>
        <p:grpSpPr>
          <a:xfrm rot="0">
            <a:off x="6553835" y="2009140"/>
            <a:ext cx="886460" cy="886460"/>
            <a:chOff x="1171484" y="1357216"/>
            <a:chExt cx="1021976" cy="1021976"/>
          </a:xfrm>
          <a:solidFill>
            <a:srgbClr val="21A1AA"/>
          </a:solidFill>
        </p:grpSpPr>
        <p:sp>
          <p:nvSpPr>
            <p:cNvPr id="25" name="ïṧḷïḓê-Oval 45"/>
            <p:cNvSpPr/>
            <p:nvPr/>
          </p:nvSpPr>
          <p:spPr>
            <a:xfrm>
              <a:off x="1171484" y="1357216"/>
              <a:ext cx="1021976" cy="1021976"/>
            </a:xfrm>
            <a:prstGeom prst="ellipse">
              <a:avLst/>
            </a:prstGeom>
            <a:grp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sp>
          <p:nvSpPr>
            <p:cNvPr id="26" name="ïṧḷïḓê-Oval 46"/>
            <p:cNvSpPr/>
            <p:nvPr/>
          </p:nvSpPr>
          <p:spPr>
            <a:xfrm>
              <a:off x="1247150" y="1432882"/>
              <a:ext cx="870644" cy="870644"/>
            </a:xfrm>
            <a:prstGeom prst="ellipse">
              <a:avLst/>
            </a:prstGeom>
            <a:grp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grpSp>
      <p:grpSp>
        <p:nvGrpSpPr>
          <p:cNvPr id="18" name="Group 48"/>
          <p:cNvGrpSpPr/>
          <p:nvPr/>
        </p:nvGrpSpPr>
        <p:grpSpPr>
          <a:xfrm rot="0">
            <a:off x="6650990" y="4098925"/>
            <a:ext cx="886460" cy="886460"/>
            <a:chOff x="1171484" y="1357216"/>
            <a:chExt cx="1021976" cy="1021976"/>
          </a:xfrm>
          <a:solidFill>
            <a:srgbClr val="21A1AA"/>
          </a:solidFill>
        </p:grpSpPr>
        <p:sp>
          <p:nvSpPr>
            <p:cNvPr id="23" name="ïṧḷïḓê-Oval 55"/>
            <p:cNvSpPr/>
            <p:nvPr/>
          </p:nvSpPr>
          <p:spPr>
            <a:xfrm>
              <a:off x="1171484" y="1357216"/>
              <a:ext cx="1021976" cy="1021976"/>
            </a:xfrm>
            <a:prstGeom prst="ellipse">
              <a:avLst/>
            </a:prstGeom>
            <a:grp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sp>
          <p:nvSpPr>
            <p:cNvPr id="24" name="ïṧḷïḓê-Oval 56"/>
            <p:cNvSpPr/>
            <p:nvPr/>
          </p:nvSpPr>
          <p:spPr>
            <a:xfrm>
              <a:off x="1247150" y="1432882"/>
              <a:ext cx="870644" cy="870644"/>
            </a:xfrm>
            <a:prstGeom prst="ellipse">
              <a:avLst/>
            </a:prstGeom>
            <a:grp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0"/>
            </a:p>
          </p:txBody>
        </p:sp>
      </p:grpSp>
      <p:sp>
        <p:nvSpPr>
          <p:cNvPr id="37" name="矩形 36"/>
          <p:cNvSpPr/>
          <p:nvPr/>
        </p:nvSpPr>
        <p:spPr>
          <a:xfrm>
            <a:off x="1905000" y="2640330"/>
            <a:ext cx="4104640" cy="126111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65" dirty="0">
                <a:solidFill>
                  <a:schemeClr val="tx1">
                    <a:lumMod val="50000"/>
                    <a:lumOff val="50000"/>
                  </a:schemeClr>
                </a:solidFill>
                <a:latin typeface="汉仪雅酷黑 85W" panose="020B0904020202020204" charset="-122"/>
                <a:ea typeface="汉仪雅酷黑 85W" panose="020B0904020202020204" charset="-122"/>
                <a:cs typeface="汉仪雅酷黑 85W" panose="020B0904020202020204" charset="-122"/>
              </a:rPr>
              <a:t>         色彩是人类观察世界，观察自然界形态最重要的视觉要素之一，它能够对人的心理产生最直接的影响。我们所感知的同样的色彩，在高兴的时候和沮丧的时候看到的就会不一样，男生女生看到的又有所区别，这些都是色彩的心理原理带来的。</a:t>
            </a:r>
            <a:endParaRPr lang="zh-CN" altLang="en-US" sz="1265" dirty="0">
              <a:solidFill>
                <a:schemeClr val="tx1">
                  <a:lumMod val="50000"/>
                  <a:lumOff val="50000"/>
                </a:schemeClr>
              </a:solidFill>
              <a:latin typeface="汉仪雅酷黑 85W" panose="020B0904020202020204" charset="-122"/>
              <a:ea typeface="汉仪雅酷黑 85W" panose="020B0904020202020204" charset="-122"/>
              <a:cs typeface="汉仪雅酷黑 85W" panose="020B0904020202020204" charset="-122"/>
            </a:endParaRPr>
          </a:p>
        </p:txBody>
      </p:sp>
      <p:sp>
        <p:nvSpPr>
          <p:cNvPr id="38" name="矩形 37"/>
          <p:cNvSpPr/>
          <p:nvPr/>
        </p:nvSpPr>
        <p:spPr>
          <a:xfrm>
            <a:off x="2729230" y="2179955"/>
            <a:ext cx="2192020" cy="46037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2000" dirty="0">
                <a:solidFill>
                  <a:schemeClr val="bg1"/>
                </a:solidFill>
                <a:latin typeface="汉仪雅酷黑 85W" panose="020B0904020202020204" charset="-122"/>
                <a:ea typeface="汉仪雅酷黑 85W" panose="020B0904020202020204" charset="-122"/>
                <a:cs typeface="汉仪雅酷黑 85W" panose="020B0904020202020204" charset="-122"/>
              </a:rPr>
              <a:t> 色彩的心理原理</a:t>
            </a:r>
            <a:endParaRPr lang="zh-CN" altLang="en-US" sz="2000" dirty="0">
              <a:solidFill>
                <a:schemeClr val="bg1"/>
              </a:solidFill>
              <a:latin typeface="汉仪雅酷黑 85W" panose="020B0904020202020204" charset="-122"/>
              <a:ea typeface="汉仪雅酷黑 85W" panose="020B0904020202020204" charset="-122"/>
              <a:cs typeface="汉仪雅酷黑 85W" panose="020B0904020202020204" charset="-122"/>
            </a:endParaRPr>
          </a:p>
        </p:txBody>
      </p:sp>
      <p:sp>
        <p:nvSpPr>
          <p:cNvPr id="39" name="矩形 38"/>
          <p:cNvSpPr/>
          <p:nvPr/>
        </p:nvSpPr>
        <p:spPr>
          <a:xfrm>
            <a:off x="2741295" y="4293235"/>
            <a:ext cx="2192020" cy="46037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2000" dirty="0">
                <a:solidFill>
                  <a:schemeClr val="bg1"/>
                </a:solidFill>
                <a:latin typeface="汉仪雅酷黑 85W" panose="020B0904020202020204" charset="-122"/>
                <a:ea typeface="汉仪雅酷黑 85W" panose="020B0904020202020204" charset="-122"/>
              </a:rPr>
              <a:t>色彩的性格</a:t>
            </a:r>
            <a:endParaRPr lang="zh-CN" altLang="en-US" sz="2000" dirty="0">
              <a:solidFill>
                <a:schemeClr val="bg1"/>
              </a:solidFill>
              <a:latin typeface="汉仪雅酷黑 85W" panose="020B0904020202020204" charset="-122"/>
              <a:ea typeface="汉仪雅酷黑 85W" panose="020B0904020202020204" charset="-122"/>
            </a:endParaRPr>
          </a:p>
        </p:txBody>
      </p:sp>
      <p:sp>
        <p:nvSpPr>
          <p:cNvPr id="40" name="矩形 39"/>
          <p:cNvSpPr/>
          <p:nvPr/>
        </p:nvSpPr>
        <p:spPr>
          <a:xfrm>
            <a:off x="7719695" y="2179955"/>
            <a:ext cx="2192020" cy="46037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2000" dirty="0">
                <a:solidFill>
                  <a:schemeClr val="bg1"/>
                </a:solidFill>
                <a:latin typeface="汉仪雅酷黑 85W" panose="020B0904020202020204" charset="-122"/>
                <a:ea typeface="汉仪雅酷黑 85W" panose="020B0904020202020204" charset="-122"/>
              </a:rPr>
              <a:t>色彩与情感</a:t>
            </a:r>
            <a:endParaRPr lang="zh-CN" altLang="en-US" sz="2000" dirty="0">
              <a:solidFill>
                <a:schemeClr val="bg1"/>
              </a:solidFill>
              <a:latin typeface="汉仪雅酷黑 85W" panose="020B0904020202020204" charset="-122"/>
              <a:ea typeface="汉仪雅酷黑 85W" panose="020B0904020202020204" charset="-122"/>
            </a:endParaRPr>
          </a:p>
        </p:txBody>
      </p:sp>
      <p:sp>
        <p:nvSpPr>
          <p:cNvPr id="41" name="矩形 40"/>
          <p:cNvSpPr/>
          <p:nvPr/>
        </p:nvSpPr>
        <p:spPr>
          <a:xfrm>
            <a:off x="7760335" y="4293870"/>
            <a:ext cx="2203450" cy="46037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2000" dirty="0">
                <a:solidFill>
                  <a:schemeClr val="bg1"/>
                </a:solidFill>
                <a:latin typeface="汉仪雅酷黑 85W" panose="020B0904020202020204" charset="-122"/>
                <a:ea typeface="汉仪雅酷黑 85W" panose="020B0904020202020204" charset="-122"/>
              </a:rPr>
              <a:t>色彩的情感</a:t>
            </a:r>
            <a:endParaRPr lang="zh-CN" altLang="en-US" sz="2000" dirty="0">
              <a:solidFill>
                <a:schemeClr val="bg1"/>
              </a:solidFill>
              <a:latin typeface="汉仪雅酷黑 85W" panose="020B0904020202020204" charset="-122"/>
              <a:ea typeface="汉仪雅酷黑 85W" panose="020B0904020202020204" charset="-122"/>
            </a:endParaRPr>
          </a:p>
        </p:txBody>
      </p:sp>
      <p:sp>
        <p:nvSpPr>
          <p:cNvPr id="42" name="矩形 41"/>
          <p:cNvSpPr/>
          <p:nvPr/>
        </p:nvSpPr>
        <p:spPr>
          <a:xfrm>
            <a:off x="1741805" y="4711700"/>
            <a:ext cx="4267835" cy="126111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en-US" altLang="zh-CN" sz="1265" dirty="0">
                <a:solidFill>
                  <a:schemeClr val="tx1">
                    <a:lumMod val="50000"/>
                    <a:lumOff val="50000"/>
                  </a:schemeClr>
                </a:solidFill>
                <a:latin typeface="+mn-ea"/>
              </a:rPr>
              <a:t>      </a:t>
            </a:r>
            <a:r>
              <a:rPr lang="zh-CN" altLang="en-US" sz="1265" dirty="0">
                <a:solidFill>
                  <a:schemeClr val="tx1">
                    <a:lumMod val="50000"/>
                    <a:lumOff val="50000"/>
                  </a:schemeClr>
                </a:solidFill>
                <a:latin typeface="汉仪雅酷黑 85W" panose="020B0904020202020204" charset="-122"/>
                <a:ea typeface="汉仪雅酷黑 85W" panose="020B0904020202020204" charset="-122"/>
                <a:cs typeface="汉仪雅酷黑 85W" panose="020B0904020202020204" charset="-122"/>
              </a:rPr>
              <a:t>  红色性格的人看重个人的荣誉，对于自身的理想十分看重。蓝色性格的人最大的特点就是遵守时间。黄色性格的人凡事喜欢直截了当，最害怕拐弯抹角浪费他们的工作时间。绿色性格的人最需要温暖而模糊的人际关系，和他们交往的前提就是要先得到他们的信任。</a:t>
            </a:r>
            <a:endParaRPr lang="zh-CN" altLang="en-US" sz="1265" dirty="0">
              <a:solidFill>
                <a:schemeClr val="tx1">
                  <a:lumMod val="50000"/>
                  <a:lumOff val="50000"/>
                </a:schemeClr>
              </a:solidFill>
              <a:latin typeface="汉仪雅酷黑 85W" panose="020B0904020202020204" charset="-122"/>
              <a:ea typeface="汉仪雅酷黑 85W" panose="020B0904020202020204" charset="-122"/>
              <a:cs typeface="汉仪雅酷黑 85W" panose="020B0904020202020204" charset="-122"/>
            </a:endParaRPr>
          </a:p>
        </p:txBody>
      </p:sp>
      <p:sp>
        <p:nvSpPr>
          <p:cNvPr id="43" name="矩形 42"/>
          <p:cNvSpPr/>
          <p:nvPr/>
        </p:nvSpPr>
        <p:spPr>
          <a:xfrm>
            <a:off x="6751955" y="2707005"/>
            <a:ext cx="4149090" cy="10274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en-US" altLang="zh-CN" sz="1265" dirty="0">
                <a:solidFill>
                  <a:schemeClr val="tx1">
                    <a:lumMod val="50000"/>
                    <a:lumOff val="50000"/>
                  </a:schemeClr>
                </a:solidFill>
                <a:latin typeface="汉仪雅酷黑 85W" panose="020B0904020202020204" charset="-122"/>
                <a:ea typeface="汉仪雅酷黑 85W" panose="020B0904020202020204" charset="-122"/>
                <a:cs typeface="汉仪雅酷黑 85W" panose="020B0904020202020204" charset="-122"/>
              </a:rPr>
              <a:t>           </a:t>
            </a:r>
            <a:r>
              <a:rPr lang="zh-CN" altLang="en-US" sz="1265" dirty="0">
                <a:solidFill>
                  <a:schemeClr val="tx1">
                    <a:lumMod val="50000"/>
                    <a:lumOff val="50000"/>
                  </a:schemeClr>
                </a:solidFill>
                <a:latin typeface="汉仪雅酷黑 85W" panose="020B0904020202020204" charset="-122"/>
                <a:ea typeface="汉仪雅酷黑 85W" panose="020B0904020202020204" charset="-122"/>
                <a:cs typeface="汉仪雅酷黑 85W" panose="020B0904020202020204" charset="-122"/>
              </a:rPr>
              <a:t>我们从银幕画面上感知到，一个视觉形象主要依靠两个元素：一个是形状，一个是色彩。视觉形象能起到传递情感的重要作用，它又离不开自身的色彩，艺术家们通过色彩来传递出所要表达的情感。</a:t>
            </a:r>
            <a:endParaRPr lang="zh-CN" altLang="en-US" sz="1265" dirty="0">
              <a:solidFill>
                <a:schemeClr val="tx1">
                  <a:lumMod val="50000"/>
                  <a:lumOff val="50000"/>
                </a:schemeClr>
              </a:solidFill>
              <a:latin typeface="汉仪雅酷黑 85W" panose="020B0904020202020204" charset="-122"/>
              <a:ea typeface="汉仪雅酷黑 85W" panose="020B0904020202020204" charset="-122"/>
              <a:cs typeface="汉仪雅酷黑 85W" panose="020B0904020202020204" charset="-122"/>
            </a:endParaRPr>
          </a:p>
        </p:txBody>
      </p:sp>
      <p:sp>
        <p:nvSpPr>
          <p:cNvPr id="44" name="矩形 43"/>
          <p:cNvSpPr/>
          <p:nvPr/>
        </p:nvSpPr>
        <p:spPr>
          <a:xfrm>
            <a:off x="6619875" y="4754245"/>
            <a:ext cx="4422140" cy="126111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en-US" altLang="zh-CN" sz="1265" dirty="0">
                <a:solidFill>
                  <a:schemeClr val="tx1">
                    <a:lumMod val="50000"/>
                    <a:lumOff val="50000"/>
                  </a:schemeClr>
                </a:solidFill>
                <a:latin typeface="+mn-ea"/>
              </a:rPr>
              <a:t>         </a:t>
            </a:r>
            <a:r>
              <a:rPr lang="zh-CN" altLang="en-US" sz="1265" dirty="0">
                <a:solidFill>
                  <a:schemeClr val="tx1">
                    <a:lumMod val="50000"/>
                    <a:lumOff val="50000"/>
                  </a:schemeClr>
                </a:solidFill>
                <a:latin typeface="汉仪雅酷黑 85W" panose="020B0904020202020204" charset="-122"/>
                <a:ea typeface="汉仪雅酷黑 85W" panose="020B0904020202020204" charset="-122"/>
                <a:cs typeface="汉仪雅酷黑 85W" panose="020B0904020202020204" charset="-122"/>
              </a:rPr>
              <a:t>如大面积的红、黄、橙颜色，会有温暖的感觉这自然就联想到如：火焰、温暖的阳光，让我们产生暖的感觉，而看到了蓝色会让我们感觉寒冷，甚至在天气预报中，寒冷都用蓝色来表示，联想到海洋、天空。绿色紫色给人没有特别明显的心理冷暖感觉，所以我们称它们位中性色。</a:t>
            </a:r>
            <a:endParaRPr lang="zh-CN" altLang="en-US" sz="1265" dirty="0">
              <a:solidFill>
                <a:schemeClr val="tx1">
                  <a:lumMod val="50000"/>
                  <a:lumOff val="50000"/>
                </a:schemeClr>
              </a:solidFill>
              <a:latin typeface="汉仪雅酷黑 85W" panose="020B0904020202020204" charset="-122"/>
              <a:ea typeface="汉仪雅酷黑 85W" panose="020B0904020202020204" charset="-122"/>
              <a:cs typeface="汉仪雅酷黑 85W" panose="020B0904020202020204" charset="-122"/>
            </a:endParaRPr>
          </a:p>
        </p:txBody>
      </p:sp>
      <p:grpSp>
        <p:nvGrpSpPr>
          <p:cNvPr id="12" name="组合 11"/>
          <p:cNvGrpSpPr/>
          <p:nvPr/>
        </p:nvGrpSpPr>
        <p:grpSpPr>
          <a:xfrm>
            <a:off x="175260" y="223520"/>
            <a:ext cx="4402455" cy="482600"/>
            <a:chOff x="276" y="352"/>
            <a:chExt cx="6933" cy="760"/>
          </a:xfrm>
        </p:grpSpPr>
        <p:sp>
          <p:nvSpPr>
            <p:cNvPr id="13" name="文本框 12"/>
            <p:cNvSpPr txBox="1"/>
            <p:nvPr/>
          </p:nvSpPr>
          <p:spPr>
            <a:xfrm>
              <a:off x="1717" y="352"/>
              <a:ext cx="5492" cy="678"/>
            </a:xfrm>
            <a:prstGeom prst="rect">
              <a:avLst/>
            </a:prstGeom>
            <a:noFill/>
          </p:spPr>
          <p:txBody>
            <a:bodyPr wrap="square" lIns="0" tIns="0" rIns="0" bIns="0" rtlCol="0">
              <a:spAutoFit/>
            </a:bodyPr>
            <a:p>
              <a:pPr algn="l" defTabSz="964565"/>
              <a:r>
                <a:rPr lang="en-US" altLang="zh-CN"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3.</a:t>
              </a:r>
              <a:r>
                <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心理与色彩</a:t>
              </a:r>
              <a:endParaRPr lang="zh-CN"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14" name="平行四边形 13"/>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15" name="平行四边形 14"/>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500"/>
                                        <p:tgtEl>
                                          <p:spTgt spid="4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6" grpId="0" bldLvl="0" animBg="1"/>
      <p:bldP spid="47" grpId="0" bldLvl="0" animBg="1"/>
      <p:bldP spid="48" grpId="0" bldLvl="0" animBg="1"/>
      <p:bldP spid="37" grpId="0"/>
      <p:bldP spid="38" grpId="0"/>
      <p:bldP spid="39" grpId="0"/>
      <p:bldP spid="40" grpId="0"/>
      <p:bldP spid="41" grpId="0"/>
      <p:bldP spid="42" grpId="0"/>
      <p:bldP spid="4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75260" y="223520"/>
            <a:ext cx="7635240" cy="482600"/>
            <a:chOff x="276" y="352"/>
            <a:chExt cx="12024" cy="760"/>
          </a:xfrm>
        </p:grpSpPr>
        <p:sp>
          <p:nvSpPr>
            <p:cNvPr id="5" name="文本框 4"/>
            <p:cNvSpPr txBox="1"/>
            <p:nvPr/>
          </p:nvSpPr>
          <p:spPr>
            <a:xfrm>
              <a:off x="1717" y="352"/>
              <a:ext cx="10583" cy="678"/>
            </a:xfrm>
            <a:prstGeom prst="rect">
              <a:avLst/>
            </a:prstGeom>
            <a:noFill/>
          </p:spPr>
          <p:txBody>
            <a:bodyPr wrap="square" lIns="0" tIns="0" rIns="0" bIns="0" rtlCol="0">
              <a:spAutoFit/>
            </a:bodyPr>
            <a:p>
              <a:pPr algn="l" defTabSz="964565"/>
              <a:r>
                <a:rPr 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2.</a:t>
              </a:r>
              <a:r>
                <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rPr>
                <a:t>1.光源色对物体颜色主要有以下影响：</a:t>
              </a:r>
              <a:endParaRPr lang="zh-CN" altLang="en-US" sz="2800" b="1" dirty="0" smtClean="0">
                <a:solidFill>
                  <a:srgbClr val="21A1AA"/>
                </a:solidFill>
                <a:effectLst>
                  <a:outerShdw blurRad="38100" dist="25400" dir="5400000" algn="ctr" rotWithShape="0">
                    <a:srgbClr val="6E747A">
                      <a:alpha val="43000"/>
                    </a:srgbClr>
                  </a:outerShdw>
                </a:effectLst>
                <a:uFillTx/>
                <a:latin typeface="汉仪雅酷黑 85W" panose="020B0904020202020204" charset="-122"/>
                <a:ea typeface="汉仪雅酷黑 85W" panose="020B0904020202020204" charset="-122"/>
                <a:cs typeface="+mn-ea"/>
                <a:sym typeface="+mn-ea"/>
              </a:endParaRPr>
            </a:p>
          </p:txBody>
        </p:sp>
        <p:sp>
          <p:nvSpPr>
            <p:cNvPr id="7" name="平行四边形 6"/>
            <p:cNvSpPr/>
            <p:nvPr/>
          </p:nvSpPr>
          <p:spPr>
            <a:xfrm>
              <a:off x="276" y="410"/>
              <a:ext cx="933" cy="702"/>
            </a:xfrm>
            <a:prstGeom prst="parallelogram">
              <a:avLst>
                <a:gd name="adj" fmla="val 8450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22" name="平行四边形 21"/>
            <p:cNvSpPr/>
            <p:nvPr/>
          </p:nvSpPr>
          <p:spPr>
            <a:xfrm>
              <a:off x="892" y="410"/>
              <a:ext cx="825" cy="620"/>
            </a:xfrm>
            <a:prstGeom prst="parallelogram">
              <a:avLst>
                <a:gd name="adj" fmla="val 84504"/>
              </a:avLst>
            </a:prstGeom>
            <a:solidFill>
              <a:srgbClr val="0FC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grpSp>
      <p:sp>
        <p:nvSpPr>
          <p:cNvPr id="100" name="文本框 99"/>
          <p:cNvSpPr txBox="1"/>
          <p:nvPr/>
        </p:nvSpPr>
        <p:spPr>
          <a:xfrm>
            <a:off x="288925" y="1083310"/>
            <a:ext cx="12569825" cy="1198880"/>
          </a:xfrm>
          <a:prstGeom prst="rect">
            <a:avLst/>
          </a:prstGeom>
          <a:noFill/>
          <a:ln w="9525">
            <a:noFill/>
          </a:ln>
        </p:spPr>
        <p:txBody>
          <a:bodyPr wrap="square">
            <a:spAutoFit/>
          </a:bodyPr>
          <a:p>
            <a:pPr marL="0" indent="266700"/>
            <a:r>
              <a:rPr lang="zh-CN" sz="1800" b="0">
                <a:solidFill>
                  <a:schemeClr val="tx1">
                    <a:lumMod val="75000"/>
                    <a:lumOff val="25000"/>
                  </a:schemeClr>
                </a:solidFill>
                <a:latin typeface="字魂无外润黑体" panose="00000500000000000000" charset="-122"/>
                <a:ea typeface="字魂无外润黑体" panose="00000500000000000000" charset="-122"/>
              </a:rPr>
              <a:t>光源色是影响物体颜色的重要因素。在影像拍摄中，我们会非常在乎人物的肤色，保证人物肤色的正常是影视调色重要的工作之一。柔和的白光照射下的正常肤色，在夕阳下变为橙黄色，在朝阳下变为红色，这就是光源色影响了固有色的现象，同时不同光源色可以形成不同的色调气氛。掌握了这一特性，我们在进行影视色彩这一工作时，需要找到整个画面中的光源所在，根据不同的环境下的光源色的性质来对影像进行判断与还原，进而根据影片的意图进行艺术上的创作。</a:t>
            </a:r>
            <a:endParaRPr lang="zh-CN" altLang="en-US" sz="1800" b="0">
              <a:solidFill>
                <a:schemeClr val="tx1">
                  <a:lumMod val="75000"/>
                  <a:lumOff val="25000"/>
                </a:schemeClr>
              </a:solidFill>
              <a:latin typeface="字魂无外润黑体" panose="00000500000000000000" charset="-122"/>
              <a:ea typeface="字魂无外润黑体" panose="00000500000000000000" charset="-122"/>
            </a:endParaRPr>
          </a:p>
        </p:txBody>
      </p:sp>
      <p:sp>
        <p:nvSpPr>
          <p:cNvPr id="31" name="文本框 30"/>
          <p:cNvSpPr txBox="1"/>
          <p:nvPr/>
        </p:nvSpPr>
        <p:spPr>
          <a:xfrm>
            <a:off x="767715" y="2877185"/>
            <a:ext cx="5572125" cy="3046095"/>
          </a:xfrm>
          <a:prstGeom prst="rect">
            <a:avLst/>
          </a:prstGeom>
          <a:noFill/>
          <a:ln w="9525">
            <a:noFill/>
          </a:ln>
        </p:spPr>
        <p:txBody>
          <a:bodyPr wrap="square">
            <a:spAutoFit/>
          </a:bodyPr>
          <a:p>
            <a:pPr marL="0" indent="0" algn="l" eaLnBrk="1" latinLnBrk="0" hangingPunct="1"/>
            <a:r>
              <a:rPr lang="zh-CN" sz="24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（1）窗体顶端</a:t>
            </a:r>
            <a:r>
              <a:rPr lang="zh-CN" sz="18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物体亮度产生变化：晴天和阴天太阳光的强度有很大的不同，将有很大的色差。而人造光的稳定性比自然光好很多，但也必须要有亮度变化。</a:t>
            </a:r>
            <a:endParaRPr lang="zh-CN" sz="18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endParaRPr>
          </a:p>
          <a:p>
            <a:pPr marL="0" indent="0" algn="l" eaLnBrk="1" latinLnBrk="0" hangingPunct="1"/>
            <a:r>
              <a:rPr lang="zh-CN" sz="18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</a:t>
            </a:r>
            <a:r>
              <a:rPr lang="zh-CN" sz="24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（2）窗体底端</a:t>
            </a:r>
            <a:r>
              <a:rPr lang="zh-CN" sz="18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rPr>
              <a:t>在影像拍摄过程中对摄影机参数的设置不同导致了不同的影像色彩，不同型号不同品牌的摄影机所获取的影像也存在着较为明显的色彩差异，所以，影视色彩运用首先要做到还原最真实的色彩。</a:t>
            </a:r>
            <a:endParaRPr lang="zh-CN" altLang="en-US" sz="1800" b="0">
              <a:solidFill>
                <a:schemeClr val="tx1">
                  <a:lumMod val="75000"/>
                  <a:lumOff val="25000"/>
                </a:schemeClr>
              </a:solidFill>
              <a:uFillTx/>
              <a:latin typeface="字魂无外润黑体" panose="00000500000000000000" charset="-122"/>
              <a:ea typeface="字魂无外润黑体" panose="00000500000000000000" charset="-122"/>
              <a:cs typeface="字魂无外润黑体" panose="00000500000000000000" charset="-122"/>
            </a:endParaRPr>
          </a:p>
        </p:txBody>
      </p:sp>
      <p:pic>
        <p:nvPicPr>
          <p:cNvPr id="32" name="图片 6" descr="QQ截图20151210103355"/>
          <p:cNvPicPr>
            <a:picLocks noChangeAspect="1"/>
          </p:cNvPicPr>
          <p:nvPr>
            <p:custDataLst>
              <p:tags r:id="rId1"/>
            </p:custDataLst>
          </p:nvPr>
        </p:nvPicPr>
        <p:blipFill>
          <a:blip r:embed="rId2"/>
          <a:stretch>
            <a:fillRect/>
          </a:stretch>
        </p:blipFill>
        <p:spPr>
          <a:xfrm>
            <a:off x="7421245" y="4862195"/>
            <a:ext cx="4831080" cy="2255520"/>
          </a:xfrm>
          <a:prstGeom prst="rect">
            <a:avLst/>
          </a:prstGeom>
          <a:noFill/>
          <a:ln>
            <a:noFill/>
          </a:ln>
        </p:spPr>
      </p:pic>
      <p:pic>
        <p:nvPicPr>
          <p:cNvPr id="33" name="图片 5" descr="QQ截图20151210103258"/>
          <p:cNvPicPr>
            <a:picLocks noChangeAspect="1"/>
          </p:cNvPicPr>
          <p:nvPr/>
        </p:nvPicPr>
        <p:blipFill>
          <a:blip r:embed="rId3"/>
          <a:stretch>
            <a:fillRect/>
          </a:stretch>
        </p:blipFill>
        <p:spPr>
          <a:xfrm>
            <a:off x="7429500" y="2497455"/>
            <a:ext cx="4823460" cy="224663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tags/tag1.xml><?xml version="1.0" encoding="utf-8"?>
<p:tagLst xmlns:p="http://schemas.openxmlformats.org/presentationml/2006/main">
  <p:tag name="ISLIDE.DIAGRAM" val="1b025f25-c468-4423-9775-e7bb613a3271"/>
</p:tagLst>
</file>

<file path=ppt/tags/tag2.xml><?xml version="1.0" encoding="utf-8"?>
<p:tagLst xmlns:p="http://schemas.openxmlformats.org/presentationml/2006/main">
  <p:tag name="KSO_WM_UNIT_PLACING_PICTURE_USER_VIEWPORT" val="{&quot;height&quot;:3878,&quot;width&quot;:8306}"/>
</p:tagLst>
</file>

<file path=ppt/tags/tag3.xml><?xml version="1.0" encoding="utf-8"?>
<p:tagLst xmlns:p="http://schemas.openxmlformats.org/presentationml/2006/main">
  <p:tag name="ISLIDE.DIAGRAM" val="c9554e71-2b87-4a63-bb5b-7cb35c89f051"/>
</p:tagLst>
</file>

<file path=ppt/theme/theme1.xml><?xml version="1.0" encoding="utf-8"?>
<a:theme xmlns:a="http://schemas.openxmlformats.org/drawingml/2006/main" name="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7340</Words>
  <Application>WPS 演示</Application>
  <PresentationFormat>自定义</PresentationFormat>
  <Paragraphs>232</Paragraphs>
  <Slides>20</Slides>
  <Notes>22</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20</vt:i4>
      </vt:variant>
    </vt:vector>
  </HeadingPairs>
  <TitlesOfParts>
    <vt:vector size="41" baseType="lpstr">
      <vt:lpstr>Arial</vt:lpstr>
      <vt:lpstr>宋体</vt:lpstr>
      <vt:lpstr>Wingdings</vt:lpstr>
      <vt:lpstr>Calibri</vt:lpstr>
      <vt:lpstr>微软雅黑</vt:lpstr>
      <vt:lpstr>汉仪雅酷黑 85W</vt:lpstr>
      <vt:lpstr>方正兰亭纤黑_GBK</vt:lpstr>
      <vt:lpstr>字魂无外润黑体</vt:lpstr>
      <vt:lpstr>思源宋体 CN</vt:lpstr>
      <vt:lpstr>思源黑体 CN Bold</vt:lpstr>
      <vt:lpstr>黑体</vt:lpstr>
      <vt:lpstr>Arial</vt:lpstr>
      <vt:lpstr>Arial Unicode MS</vt:lpstr>
      <vt:lpstr>Calibri Light</vt:lpstr>
      <vt:lpstr>汉仪雪君体简</vt:lpstr>
      <vt:lpstr>方正悠黑体</vt:lpstr>
      <vt:lpstr>思源宋体 CN Heavy</vt:lpstr>
      <vt:lpstr>Montserrat</vt:lpstr>
      <vt:lpstr>AMGDT</vt:lpstr>
      <vt:lpstr>字魂35号-经典雅黑</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电影模板</dc:title>
  <dc:creator/>
  <cp:keywords>第一PPT模板网-WWW.1PPT.COM</cp:keywords>
  <cp:lastModifiedBy>Lziyan.</cp:lastModifiedBy>
  <cp:revision>8</cp:revision>
  <dcterms:created xsi:type="dcterms:W3CDTF">2021-02-28T12:15:00Z</dcterms:created>
  <dcterms:modified xsi:type="dcterms:W3CDTF">2021-03-01T17:14:10Z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DE74BBFDD2214CF6B957BA9BF3D9E23F</vt:lpwstr>
  </property>
  <property fmtid="{D5CDD505-2E9C-101B-9397-08002B2CF9AE}" pid="3" name="KSOProductBuildVer">
    <vt:lpwstr>2052-11.1.0.10314</vt:lpwstr>
  </property>
</Properties>
</file>